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2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4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5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6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7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8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19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61" r:id="rId5"/>
    <p:sldMasterId id="2147483666" r:id="rId6"/>
    <p:sldMasterId id="2147483677" r:id="rId7"/>
    <p:sldMasterId id="2147483695" r:id="rId8"/>
    <p:sldMasterId id="2147483713" r:id="rId9"/>
    <p:sldMasterId id="2147483687" r:id="rId10"/>
    <p:sldMasterId id="2147483757" r:id="rId11"/>
    <p:sldMasterId id="2147483770" r:id="rId12"/>
    <p:sldMasterId id="2147483808" r:id="rId13"/>
    <p:sldMasterId id="2147483821" r:id="rId14"/>
    <p:sldMasterId id="2147483834" r:id="rId15"/>
    <p:sldMasterId id="2147483878" r:id="rId16"/>
    <p:sldMasterId id="2147483895" r:id="rId17"/>
    <p:sldMasterId id="2147483910" r:id="rId18"/>
    <p:sldMasterId id="2147483922" r:id="rId19"/>
    <p:sldMasterId id="2147483936" r:id="rId20"/>
    <p:sldMasterId id="2147483955" r:id="rId21"/>
    <p:sldMasterId id="2147483966" r:id="rId22"/>
    <p:sldMasterId id="2147483998" r:id="rId23"/>
  </p:sldMasterIdLst>
  <p:notesMasterIdLst>
    <p:notesMasterId r:id="rId74"/>
  </p:notesMasterIdLst>
  <p:handoutMasterIdLst>
    <p:handoutMasterId r:id="rId75"/>
  </p:handoutMasterIdLst>
  <p:sldIdLst>
    <p:sldId id="5141" r:id="rId24"/>
    <p:sldId id="442" r:id="rId25"/>
    <p:sldId id="443" r:id="rId26"/>
    <p:sldId id="429" r:id="rId27"/>
    <p:sldId id="5174" r:id="rId28"/>
    <p:sldId id="5183" r:id="rId29"/>
    <p:sldId id="5182" r:id="rId30"/>
    <p:sldId id="5188" r:id="rId31"/>
    <p:sldId id="5190" r:id="rId32"/>
    <p:sldId id="5189" r:id="rId33"/>
    <p:sldId id="5193" r:id="rId34"/>
    <p:sldId id="5192" r:id="rId35"/>
    <p:sldId id="5194" r:id="rId36"/>
    <p:sldId id="5191" r:id="rId37"/>
    <p:sldId id="5196" r:id="rId38"/>
    <p:sldId id="5198" r:id="rId39"/>
    <p:sldId id="5185" r:id="rId40"/>
    <p:sldId id="5197" r:id="rId41"/>
    <p:sldId id="5199" r:id="rId42"/>
    <p:sldId id="5201" r:id="rId43"/>
    <p:sldId id="5200" r:id="rId44"/>
    <p:sldId id="5219" r:id="rId45"/>
    <p:sldId id="5203" r:id="rId46"/>
    <p:sldId id="5202" r:id="rId47"/>
    <p:sldId id="5207" r:id="rId48"/>
    <p:sldId id="5206" r:id="rId49"/>
    <p:sldId id="5208" r:id="rId50"/>
    <p:sldId id="5205" r:id="rId51"/>
    <p:sldId id="5204" r:id="rId52"/>
    <p:sldId id="5220" r:id="rId53"/>
    <p:sldId id="5209" r:id="rId54"/>
    <p:sldId id="5210" r:id="rId55"/>
    <p:sldId id="5211" r:id="rId56"/>
    <p:sldId id="5212" r:id="rId57"/>
    <p:sldId id="5213" r:id="rId58"/>
    <p:sldId id="5214" r:id="rId59"/>
    <p:sldId id="5215" r:id="rId60"/>
    <p:sldId id="5216" r:id="rId61"/>
    <p:sldId id="5217" r:id="rId62"/>
    <p:sldId id="5218" r:id="rId63"/>
    <p:sldId id="355" r:id="rId64"/>
    <p:sldId id="5221" r:id="rId65"/>
    <p:sldId id="420" r:id="rId66"/>
    <p:sldId id="5181" r:id="rId67"/>
    <p:sldId id="5177" r:id="rId68"/>
    <p:sldId id="5179" r:id="rId69"/>
    <p:sldId id="5180" r:id="rId70"/>
    <p:sldId id="1923" r:id="rId71"/>
    <p:sldId id="455" r:id="rId72"/>
    <p:sldId id="5151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S Central for pharmacies - UX Demo" id="{FEF6951C-E947-4FCA-9BC6-C316717847D2}">
          <p14:sldIdLst>
            <p14:sldId id="5141"/>
            <p14:sldId id="442"/>
            <p14:sldId id="443"/>
            <p14:sldId id="429"/>
            <p14:sldId id="5174"/>
            <p14:sldId id="5183"/>
            <p14:sldId id="5182"/>
            <p14:sldId id="5188"/>
            <p14:sldId id="5190"/>
            <p14:sldId id="5189"/>
            <p14:sldId id="5193"/>
            <p14:sldId id="5192"/>
            <p14:sldId id="5194"/>
            <p14:sldId id="5191"/>
            <p14:sldId id="5196"/>
            <p14:sldId id="5198"/>
            <p14:sldId id="5185"/>
            <p14:sldId id="5197"/>
            <p14:sldId id="5199"/>
            <p14:sldId id="5201"/>
            <p14:sldId id="5200"/>
            <p14:sldId id="5219"/>
            <p14:sldId id="5203"/>
            <p14:sldId id="5202"/>
            <p14:sldId id="5207"/>
            <p14:sldId id="5206"/>
            <p14:sldId id="5208"/>
            <p14:sldId id="5205"/>
            <p14:sldId id="5204"/>
            <p14:sldId id="5220"/>
            <p14:sldId id="5209"/>
            <p14:sldId id="5210"/>
            <p14:sldId id="5211"/>
            <p14:sldId id="5212"/>
            <p14:sldId id="5213"/>
            <p14:sldId id="5214"/>
            <p14:sldId id="5215"/>
            <p14:sldId id="5216"/>
            <p14:sldId id="5217"/>
            <p14:sldId id="5218"/>
            <p14:sldId id="355"/>
            <p14:sldId id="5221"/>
            <p14:sldId id="420"/>
            <p14:sldId id="5181"/>
            <p14:sldId id="5177"/>
            <p14:sldId id="5179"/>
            <p14:sldId id="5180"/>
            <p14:sldId id="1923"/>
            <p14:sldId id="455"/>
          </p14:sldIdLst>
        </p14:section>
        <p14:section name="Closing" id="{16EF92E5-E20C-45D4-8904-65F7F2E3B8F3}">
          <p14:sldIdLst>
            <p14:sldId id="51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D2F"/>
    <a:srgbClr val="47F6E5"/>
    <a:srgbClr val="004A87"/>
    <a:srgbClr val="138890"/>
    <a:srgbClr val="8CDFB3"/>
    <a:srgbClr val="C76510"/>
    <a:srgbClr val="BD9AF9"/>
    <a:srgbClr val="E38DDD"/>
    <a:srgbClr val="E6E6E6"/>
    <a:srgbClr val="4DE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832A24-21DF-4253-B62D-D9CB32C88185}" v="106" dt="2020-05-05T07:55:36.584"/>
    <p1510:client id="{A144F32F-C39E-4283-8D45-298510AF4271}" v="134" dt="2020-05-05T16:03:20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35" autoAdjust="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6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985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70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A153-85AA-4047-A207-205FC88B01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58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3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8.sv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9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9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8.sv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9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9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9.sv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svg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8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7.sv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9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9.svg"/><Relationship Id="rId5" Type="http://schemas.openxmlformats.org/officeDocument/2006/relationships/image" Target="../media/image6.png"/><Relationship Id="rId4" Type="http://schemas.openxmlformats.org/officeDocument/2006/relationships/image" Target="../media/image90.svg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7.sv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91.sv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9.sv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9.svg"/><Relationship Id="rId5" Type="http://schemas.openxmlformats.org/officeDocument/2006/relationships/image" Target="../media/image6.png"/><Relationship Id="rId4" Type="http://schemas.openxmlformats.org/officeDocument/2006/relationships/image" Target="../media/image90.svg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93.sv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91.svg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8.sv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9.svg"/><Relationship Id="rId5" Type="http://schemas.openxmlformats.org/officeDocument/2006/relationships/image" Target="../media/image6.png"/><Relationship Id="rId4" Type="http://schemas.openxmlformats.org/officeDocument/2006/relationships/image" Target="../media/image90.svg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87.svg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88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8.svg"/><Relationship Id="rId5" Type="http://schemas.openxmlformats.org/officeDocument/2006/relationships/image" Target="../media/image6.png"/><Relationship Id="rId4" Type="http://schemas.openxmlformats.org/officeDocument/2006/relationships/image" Target="../media/image90.sv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sv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sv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svg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svg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svg"/><Relationship Id="rId4" Type="http://schemas.openxmlformats.org/officeDocument/2006/relationships/image" Target="../media/image2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svg"/><Relationship Id="rId4" Type="http://schemas.openxmlformats.org/officeDocument/2006/relationships/image" Target="../media/image2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svg"/><Relationship Id="rId4" Type="http://schemas.openxmlformats.org/officeDocument/2006/relationships/image" Target="../media/image2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svg"/><Relationship Id="rId4" Type="http://schemas.openxmlformats.org/officeDocument/2006/relationships/image" Target="../media/image2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sv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svg"/><Relationship Id="rId4" Type="http://schemas.openxmlformats.org/officeDocument/2006/relationships/image" Target="../media/image2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9.svg"/><Relationship Id="rId4" Type="http://schemas.openxmlformats.org/officeDocument/2006/relationships/image" Target="../media/image2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svg"/><Relationship Id="rId4" Type="http://schemas.openxmlformats.org/officeDocument/2006/relationships/image" Target="../media/image2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svg"/><Relationship Id="rId4" Type="http://schemas.openxmlformats.org/officeDocument/2006/relationships/image" Target="../media/image2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svg"/><Relationship Id="rId4" Type="http://schemas.openxmlformats.org/officeDocument/2006/relationships/image" Target="../media/image2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7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0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9776299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02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116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7" y="188912"/>
            <a:ext cx="169220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887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5BE3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7" y="188912"/>
            <a:ext cx="169220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40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104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7983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829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8912"/>
            <a:ext cx="1969964" cy="3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873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8912"/>
            <a:ext cx="1969964" cy="3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78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628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0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786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4" y="188913"/>
            <a:ext cx="1835553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653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4" y="188913"/>
            <a:ext cx="1835553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462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674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079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4" y="188912"/>
            <a:ext cx="26318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211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170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4" y="188912"/>
            <a:ext cx="26318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51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303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650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Hospitali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4467D0-86CE-F94A-A111-06005F56B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746" y="44624"/>
            <a:ext cx="3168254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430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Hospitali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805F48-07A9-9F42-A0BE-2F3ADDB01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746" y="44624"/>
            <a:ext cx="3168254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5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87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419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672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489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ue textbox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43211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8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5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597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erade Verbindung 12"/>
          <p:cNvCxnSpPr/>
          <p:nvPr/>
        </p:nvCxnSpPr>
        <p:spPr>
          <a:xfrm>
            <a:off x="11472000" y="6678000"/>
            <a:ext cx="0" cy="18000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title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>
          <a:xfrm>
            <a:off x="720000" y="1584000"/>
            <a:ext cx="10752000" cy="288000"/>
          </a:xfrm>
        </p:spPr>
        <p:txBody>
          <a:bodyPr lIns="0" tIns="0" rIns="0" bIns="0"/>
          <a:lstStyle>
            <a:lvl1pPr marL="0" indent="0">
              <a:spcBef>
                <a:spcPts val="833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 sz="1600">
                <a:solidFill>
                  <a:schemeClr val="tx1"/>
                </a:solidFill>
              </a:defRPr>
            </a:lvl2pPr>
            <a:lvl3pPr>
              <a:buNone/>
              <a:defRPr sz="1600">
                <a:solidFill>
                  <a:schemeClr val="tx1"/>
                </a:solidFill>
              </a:defRPr>
            </a:lvl3pPr>
            <a:lvl4pPr>
              <a:buNone/>
              <a:defRPr sz="1600">
                <a:solidFill>
                  <a:schemeClr val="tx1"/>
                </a:solidFill>
              </a:defRPr>
            </a:lvl4pPr>
            <a:lvl5pPr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subtitle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90D2304-24A7-4E4C-82B3-924AC4FEAFA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954375"/>
      </p:ext>
    </p:extLst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8051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0E0857-715C-4CB2-9079-55DAF96CD9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1716" y="7978"/>
            <a:ext cx="2962729" cy="8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50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790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3594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484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1977100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8051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0E0857-715C-4CB2-9079-55DAF96CD9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1716" y="7978"/>
            <a:ext cx="2962729" cy="8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816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8424544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000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010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579508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109770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62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248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262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668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84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3F2946-15EA-4D9A-9F03-46CDB28FB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1716" y="7978"/>
            <a:ext cx="2962729" cy="8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45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27773139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9574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487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30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53565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2614210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789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883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076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05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Pharmac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407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345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27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F7F49-B456-2342-98F0-8D9694F3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566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018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624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909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700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FC5A43-8D32-A54C-8D27-DC8B2A915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429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147160"/>
            <a:ext cx="720724" cy="520563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9950"/>
            <a:ext cx="108013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25B9C1-4A3B-3948-A546-F89829E80B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792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50"/>
            <a:ext cx="10775950" cy="908050"/>
          </a:xfrm>
          <a:prstGeom prst="rect">
            <a:avLst/>
          </a:prstGeom>
          <a:solidFill>
            <a:srgbClr val="E47D25"/>
          </a:solidFill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54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Pharmac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079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559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960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728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761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426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407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865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3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00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90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A8D94DB7-1906-B44C-B830-FB49F06E0C1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4196D97B-8DBB-E34A-8A5B-857B4557E7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EBD1F7-DAAD-084F-BB0E-1FAD5E039F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7236104-106D-8846-A18E-9A2A3E8DE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FD25242-BF8F-4C46-84E5-B91F7AFA7A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4963" y="441204"/>
            <a:ext cx="3199167" cy="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34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869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283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529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6558F-0016-3B48-BAAA-DC665BDF7D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482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5147F-BF46-B04A-A1A5-77BBDEF9CE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091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452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942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9088967" y="6307667"/>
            <a:ext cx="2844800" cy="3661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E1D2B94-0DA0-4A0B-89CA-1A6E110F4EA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4068" y="1581153"/>
            <a:ext cx="11569699" cy="454024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Here</a:t>
            </a:r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64069" y="209552"/>
            <a:ext cx="8441267" cy="57599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7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s-ES_tradnl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17864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Presenter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6" y="5232734"/>
            <a:ext cx="6122113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80326" y="5770731"/>
            <a:ext cx="6120678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80327" y="6312831"/>
            <a:ext cx="6121400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3429000"/>
            <a:ext cx="1439863" cy="143986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780642" y="1268413"/>
            <a:ext cx="8642350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780642" y="1989138"/>
            <a:ext cx="864235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2681464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85A-4CC6-421A-8B17-4162A75EE596}" type="slidenum">
              <a:rPr lang="is-IS" smtClean="0"/>
              <a:t>‹#›</a:t>
            </a:fld>
            <a:endParaRPr lang="is-I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241" y="110837"/>
            <a:ext cx="1398216" cy="10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96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561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933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Nav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376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Nav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896864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650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24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side-imag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2" y="1628776"/>
            <a:ext cx="6843994" cy="467995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4652681" y="550571"/>
            <a:ext cx="5404132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/>
              <a:t>Insert title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8857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6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Nav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7779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5"/>
            <a:ext cx="5386917" cy="394970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lang="en-US" sz="2133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1pPr>
            <a:lvl2pPr marL="609495" indent="0">
              <a:buNone/>
              <a:defRPr lang="en-US" sz="2133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2pPr>
            <a:lvl3pPr marL="1218991" indent="0">
              <a:buNone/>
              <a:defRPr lang="en-US" sz="2133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3pPr>
            <a:lvl4pPr marL="1828482" indent="0">
              <a:buNone/>
              <a:defRPr lang="en-US" sz="2133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4pPr>
            <a:lvl5pPr marL="2437978" indent="0">
              <a:buNone/>
              <a:defRPr lang="en-US" sz="2133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4584"/>
            <a:ext cx="5389033" cy="641349"/>
          </a:xfrm>
          <a:prstGeom prst="rect">
            <a:avLst/>
          </a:prstGeom>
        </p:spPr>
        <p:txBody>
          <a:bodyPr lIns="91428" tIns="45714" rIns="91428" bIns="45714" anchor="b"/>
          <a:lstStyle>
            <a:lvl1pPr>
              <a:def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5935"/>
            <a:ext cx="5389033" cy="394970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l" defTabSz="609491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133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1pPr>
            <a:lvl2pPr marL="609495" indent="0" algn="l" defTabSz="609491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133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2pPr>
            <a:lvl3pPr marL="1218991" indent="0" algn="l" defTabSz="609491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133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3pPr>
            <a:lvl4pPr marL="1828482" indent="0" algn="l" defTabSz="609491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133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4pPr>
            <a:lvl5pPr marL="2437978" indent="0" algn="l" defTabSz="609491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133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64069" y="209552"/>
            <a:ext cx="8441267" cy="575999"/>
          </a:xfrm>
          <a:prstGeom prst="rect">
            <a:avLst/>
          </a:prstGeom>
        </p:spPr>
        <p:txBody>
          <a:bodyPr vert="horz" lIns="91428" tIns="45714" rIns="91428" bIns="45714"/>
          <a:lstStyle>
            <a:lvl1pPr marL="0" indent="0">
              <a:buFontTx/>
              <a:buNone/>
              <a:defRPr sz="3733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s-ES_tradnl"/>
              <a:t>TITLE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7493" y="1534584"/>
            <a:ext cx="5389033" cy="641349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lang="en-US" sz="2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defRPr>
            </a:lvl1pPr>
            <a:lvl2pPr marL="609491" indent="0">
              <a:buNone/>
              <a:defRPr sz="2667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33" b="1"/>
            </a:lvl4pPr>
            <a:lvl5pPr marL="2437978" indent="0">
              <a:buNone/>
              <a:defRPr sz="2133" b="1"/>
            </a:lvl5pPr>
            <a:lvl6pPr marL="3047468" indent="0">
              <a:buNone/>
              <a:defRPr sz="2133" b="1"/>
            </a:lvl6pPr>
            <a:lvl7pPr marL="3656959" indent="0">
              <a:buNone/>
              <a:defRPr sz="2133" b="1"/>
            </a:lvl7pPr>
            <a:lvl8pPr marL="4266453" indent="0">
              <a:buNone/>
              <a:defRPr sz="2133" b="1"/>
            </a:lvl8pPr>
            <a:lvl9pPr marL="487594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1BBB0A9-C393-4A19-860C-C5F57FA0CD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7864"/>
      </p:ext>
    </p:extLst>
  </p:cSld>
  <p:clrMapOvr>
    <a:masterClrMapping/>
  </p:clrMapOvr>
  <p:transition spd="slow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442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18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612156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A4A2F6C-C380-AB48-B0DF-EBF6ACB41F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8222237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charco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A8473-32FB-3947-9243-26BE62E1E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3028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451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1834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5271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6" y="5232734"/>
            <a:ext cx="6122113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80326" y="5770731"/>
            <a:ext cx="6120678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80327" y="6312831"/>
            <a:ext cx="6121400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3429000"/>
            <a:ext cx="1439863" cy="143986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780642" y="1268413"/>
            <a:ext cx="8642350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780642" y="1989138"/>
            <a:ext cx="864235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194524677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6129386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556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802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6826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34FA1-0B7D-C84A-99B2-4D48A5DF1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83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9A0CE94-F18C-944A-8A66-E0F703EA7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91CEE7DD-CC38-A54F-94CC-CA23D057CF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D121BF5-33E4-0343-9894-8BAFFA4FF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</p:spTree>
    <p:extLst>
      <p:ext uri="{BB962C8B-B14F-4D97-AF65-F5344CB8AC3E}">
        <p14:creationId xmlns:p14="http://schemas.microsoft.com/office/powerpoint/2010/main" val="253367503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372337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0278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384032" y="3013501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7318890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521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36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34FA1-0B7D-C84A-99B2-4D48A5DF1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057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5826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3297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9890627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227899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1936C5-DFEE-9748-8217-5BDA3F27E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2425" y="6383407"/>
            <a:ext cx="1371170" cy="24840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15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655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2074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02041473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72398992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816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4954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952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5556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5831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713188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A4A2F6C-C380-AB48-B0DF-EBF6ACB41F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433855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4960572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506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8418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18176043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7978754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074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7168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479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65957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785017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F32CF4C-1114-FB47-89F3-B18EDF9B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98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524B7F0-C695-CF44-8DE0-06953239C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021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9C5F12B-E033-0744-950E-765367908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B0FA2F2-0BF4-3448-9CEE-EC90A61A1F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268413"/>
            <a:ext cx="11526838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0EC931C-1DAB-904C-A3EF-88F5F2A9C1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13660885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34881A-407D-D048-B398-129E2141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F62100-2385-3049-86F9-D75F5CAEDF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BA77E31-90CA-4F4E-879B-ACF1C71AD8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62BFF50-CE8A-4D48-8837-F64011FF6D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3855743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DAD5C0F-3672-1447-AFCB-FF36084F3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D1527DF-9688-7F46-BD85-8D3C00815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15468EB-787E-B340-9348-47DFE47A16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07F7A3-B7CF-1941-B95A-7B7DCE3C3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BB6902D1-1294-0E43-A12A-BFDDD90301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1431682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1E2E481-058A-004A-BF95-CC4C7C75B2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426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98956191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8902751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F4A87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E1ECA2-197D-C944-AC5C-D29A25861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8260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985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26959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72FF082-74FA-2146-80DE-BF1355A84A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90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236107546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11921325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8381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4111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1353146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8904641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884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698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1700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29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 8">
            <a:extLst>
              <a:ext uri="{FF2B5EF4-FFF2-40B4-BE49-F238E27FC236}">
                <a16:creationId xmlns:a16="http://schemas.microsoft.com/office/drawing/2014/main" id="{77A8087C-8ABF-A748-B569-B65DBBB2FCF0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55B28AF-3D4D-E449-9E17-C90886E04C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1084754-F4B7-7946-9BA6-1E3F56EA52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893A4768-1EB5-4545-9A57-1E9B7943B6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0D9C97A-697A-B047-9E12-343C969B65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4963" y="441204"/>
            <a:ext cx="2372328" cy="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510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67188373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524B7F0-C695-CF44-8DE0-06953239C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4942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9C5F12B-E033-0744-950E-765367908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B0FA2F2-0BF4-3448-9CEE-EC90A61A1F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268413"/>
            <a:ext cx="11526838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0EC931C-1DAB-904C-A3EF-88F5F2A9C1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898975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34881A-407D-D048-B398-129E2141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F62100-2385-3049-86F9-D75F5CAEDF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BA77E31-90CA-4F4E-879B-ACF1C71AD8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62BFF50-CE8A-4D48-8837-F64011FF6D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18347383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DAD5C0F-3672-1447-AFCB-FF36084F3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D1527DF-9688-7F46-BD85-8D3C00815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15468EB-787E-B340-9348-47DFE47A16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07F7A3-B7CF-1941-B95A-7B7DCE3C3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BB6902D1-1294-0E43-A12A-BFDDD90301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61119929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1E2E481-058A-004A-BF95-CC4C7C75B2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426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1413783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3625524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F4A87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E1ECA2-197D-C944-AC5C-D29A25861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1390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3946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645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9881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5124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223841748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18500141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7154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6569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87505597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89088321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4747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8655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64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7076606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7525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89928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56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381777077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6747769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8310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122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73002560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83918910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01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5B31E02-D26F-3E46-B98D-CB10C76CF1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61BF0F2-AFE2-794E-8C7A-4826BD865D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8BACB079-6FC3-5F43-A88F-22EC4C8234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7052171-9CEB-604A-8548-9EDB09D20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</p:spTree>
    <p:extLst>
      <p:ext uri="{BB962C8B-B14F-4D97-AF65-F5344CB8AC3E}">
        <p14:creationId xmlns:p14="http://schemas.microsoft.com/office/powerpoint/2010/main" val="22875463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6598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45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A73DD96-392E-A143-8FCA-93D28C88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0198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5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099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170A77-ED91-5D47-8436-D71964512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29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E936B8-2A0D-A54C-B053-EE55995CDE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2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F201C87-E621-C14D-9E88-E29FD19EEC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30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8">
            <a:extLst>
              <a:ext uri="{FF2B5EF4-FFF2-40B4-BE49-F238E27FC236}">
                <a16:creationId xmlns:a16="http://schemas.microsoft.com/office/drawing/2014/main" id="{D53F382C-73C6-8443-B19B-EE09CC9FD321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4963" y="441204"/>
            <a:ext cx="2511422" cy="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87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5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3203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D134B853-6838-1F4F-849D-231F50D4AA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7E1117A0-355B-B84E-8D1C-DAF4C1C6AA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</p:spTree>
    <p:extLst>
      <p:ext uri="{BB962C8B-B14F-4D97-AF65-F5344CB8AC3E}">
        <p14:creationId xmlns:p14="http://schemas.microsoft.com/office/powerpoint/2010/main" val="1119356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620406-A3F6-B848-8757-9B4614D382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2425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52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2263C8-7F64-0142-986A-E723090114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09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8D7D592-5618-8A44-B93D-E25074C558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ACCD64F-95DF-E54E-B16A-585A16D5BA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03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8">
            <a:extLst>
              <a:ext uri="{FF2B5EF4-FFF2-40B4-BE49-F238E27FC236}">
                <a16:creationId xmlns:a16="http://schemas.microsoft.com/office/drawing/2014/main" id="{D53F382C-73C6-8443-B19B-EE09CC9FD321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4963" y="452190"/>
            <a:ext cx="3271686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48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2D0B75-B2B9-4348-9B49-616112F51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63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9913BF-E5A8-754C-8EA4-4E24E85257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B65F06E-8385-2E41-8877-21D726DF8B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2425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82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D4619C6-0B93-B746-98C3-5B6D8ECFE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91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9C02847-E141-C34D-B630-7E367732E8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4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4FA6A3-D6B9-8F43-9F7C-FFDF17DF78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6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Commerce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7AA2A508-B7B7-8D4D-857E-22CC03648402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1171" y="445799"/>
            <a:ext cx="3970562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D954AB7-DAF7-D74C-9586-6A2EA491A5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51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3140378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35BEFAC2-B8EE-B34A-BB2E-ABC2950EBE7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963" y="438487"/>
            <a:ext cx="2227200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496357-6114-F544-A6EE-14E77A774E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0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tivity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8">
            <a:extLst>
              <a:ext uri="{FF2B5EF4-FFF2-40B4-BE49-F238E27FC236}">
                <a16:creationId xmlns:a16="http://schemas.microsoft.com/office/drawing/2014/main" id="{734D9F40-1FFC-884F-8855-5FF0E43583C9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4963" y="438938"/>
            <a:ext cx="3210243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21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Insight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3D879DAC-EE26-784B-BC21-C869F7C6E7FC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78125" y="230132"/>
            <a:ext cx="3993818" cy="100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F582F24-7FBA-D54D-896C-B97729A2C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0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 Recommend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B55F148D-13E8-AD40-BCD6-28BFEA958617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963" y="438066"/>
            <a:ext cx="4216323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F582F24-7FBA-D54D-896C-B97729A2C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2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BI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DF5C2128-9B50-B541-A5C6-31AACF2D015E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Solution overview</a:t>
            </a:r>
            <a:br>
              <a:rPr lang="en-US"/>
            </a:br>
            <a:r>
              <a:rPr lang="en-US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8069" y="452190"/>
            <a:ext cx="1797119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E7B7BB8-F640-2047-9470-7A690A707E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1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DB3808E-C101-EE42-A658-C03505F3C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755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FD5502-FBB0-BA48-8CD4-E3F693E12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1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CF79F9-240D-4340-BAB9-273E28D0C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32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2C1943-F6DB-0B4D-BFB3-4CBD14E4C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700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EDA4370-1F20-4342-9190-05F2C9E4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0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411228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32E50C5-6C4F-9741-BC32-A7BDEA20AE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62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7FA4828-2652-DE41-A996-CEC8B9A1C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530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771832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524B7F0-C695-CF44-8DE0-06953239C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9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9C5F12B-E033-0744-950E-765367908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B0FA2F2-0BF4-3448-9CEE-EC90A61A1F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268413"/>
            <a:ext cx="11526838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0EC931C-1DAB-904C-A3EF-88F5F2A9C1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72935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34881A-407D-D048-B398-129E2141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F62100-2385-3049-86F9-D75F5CAEDF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BA77E31-90CA-4F4E-879B-ACF1C71AD8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62BFF50-CE8A-4D48-8837-F64011FF6D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786085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DAD5C0F-3672-1447-AFCB-FF36084F3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D1527DF-9688-7F46-BD85-8D3C00815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15468EB-787E-B340-9348-47DFE47A16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07F7A3-B7CF-1941-B95A-7B7DCE3C3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BB6902D1-1294-0E43-A12A-BFDDD90301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5788328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1E2E481-058A-004A-BF95-CC4C7C75B2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426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032297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25572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70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F4A87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E1ECA2-197D-C944-AC5C-D29A25861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3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6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7657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52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1180850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416401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10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934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7857013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7697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427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05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34C662E3-696A-423F-9EB7-C2DA0323EE3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 flipH="1">
            <a:off x="6478437" y="527754"/>
            <a:ext cx="5718326" cy="6333421"/>
          </a:xfrm>
          <a:prstGeom prst="snip1Rect">
            <a:avLst>
              <a:gd name="adj" fmla="val 50000"/>
            </a:avLst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5619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65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B3DF-9800-48D2-AC66-B2D2AC5B3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444AE-514B-4877-8949-BA21CA96D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17C59-F916-4CE7-9566-EBD6FCA3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0B49-C4E2-452D-872A-188925BAE059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1A701-1FB0-4CF5-9F99-D5A7B200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2066A-C27F-4908-B751-80586248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99109-FE7A-48DC-9859-1C5EEBD1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499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45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F7F49-B456-2342-98F0-8D9694F3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308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152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Pharmac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243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295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9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0599488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hite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2160588"/>
          </a:xfrm>
          <a:prstGeom prst="rect">
            <a:avLst/>
          </a:prstGeom>
          <a:solidFill>
            <a:srgbClr val="A8762B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4144409"/>
            <a:ext cx="4679950" cy="1805541"/>
          </a:xfrm>
          <a:prstGeom prst="rect">
            <a:avLst/>
          </a:prstGeom>
          <a:solidFill>
            <a:srgbClr val="004A8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563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hite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1800225"/>
          </a:xfrm>
          <a:prstGeom prst="rect">
            <a:avLst/>
          </a:prstGeom>
          <a:solidFill>
            <a:srgbClr val="004A8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3789363"/>
            <a:ext cx="4679950" cy="2160588"/>
          </a:xfrm>
          <a:prstGeom prst="rect">
            <a:avLst/>
          </a:prstGeom>
          <a:solidFill>
            <a:srgbClr val="A8762B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2.</a:t>
            </a:r>
          </a:p>
        </p:txBody>
      </p:sp>
      <p:sp>
        <p:nvSpPr>
          <p:cNvPr id="12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55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extbox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43211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8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380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ide-imag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2" y="1628776"/>
            <a:ext cx="6843994" cy="467995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4652681" y="550571"/>
            <a:ext cx="5404132" cy="717842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/>
              <a:t>Insert title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559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71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896864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050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365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A549A5-1384-B843-94D6-E746B86985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072" y="44624"/>
            <a:ext cx="2534608" cy="6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171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365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896864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9720DA-DFE7-F94A-9B3D-9EFEE15B98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072" y="44624"/>
            <a:ext cx="2534608" cy="6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129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30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 lIns="180000"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899670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5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9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81.xml"/><Relationship Id="rId42" Type="http://schemas.openxmlformats.org/officeDocument/2006/relationships/slideLayout" Target="../slideLayouts/slideLayout189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Relationship Id="rId46" Type="http://schemas.openxmlformats.org/officeDocument/2006/relationships/image" Target="../media/image49.jpeg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76.xml"/><Relationship Id="rId41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40" Type="http://schemas.openxmlformats.org/officeDocument/2006/relationships/slideLayout" Target="../slideLayouts/slideLayout187.xml"/><Relationship Id="rId45" Type="http://schemas.openxmlformats.org/officeDocument/2006/relationships/theme" Target="../theme/theme12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78.xml"/><Relationship Id="rId44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Relationship Id="rId43" Type="http://schemas.openxmlformats.org/officeDocument/2006/relationships/slideLayout" Target="../slideLayouts/slideLayout190.xml"/><Relationship Id="rId48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image" Target="../media/image64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32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3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41" Type="http://schemas.openxmlformats.org/officeDocument/2006/relationships/image" Target="../media/image32.emf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image" Target="../media/image31.emf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4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744" r:id="rId2"/>
    <p:sldLayoutId id="2147483651" r:id="rId3"/>
    <p:sldLayoutId id="2147483729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38" r:id="rId11"/>
    <p:sldLayoutId id="2147483659" r:id="rId12"/>
    <p:sldLayoutId id="2147484017" r:id="rId13"/>
    <p:sldLayoutId id="2147484018" r:id="rId14"/>
    <p:sldLayoutId id="2147484019" r:id="rId15"/>
    <p:sldLayoutId id="214748402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 userDrawn="1">
          <p15:clr>
            <a:srgbClr val="A4A3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5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5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2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69CA86-2178-B346-8F00-6F117161A73F}"/>
              </a:ext>
            </a:extLst>
          </p:cNvPr>
          <p:cNvPicPr>
            <a:picLocks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33901-8F69-9B43-9AD3-9B9C6D1B6C04}"/>
              </a:ext>
            </a:extLst>
          </p:cNvPr>
          <p:cNvPicPr>
            <a:picLocks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3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  <p:sldLayoutId id="2147483872" r:id="rId38"/>
    <p:sldLayoutId id="2147483873" r:id="rId39"/>
    <p:sldLayoutId id="2147483874" r:id="rId40"/>
    <p:sldLayoutId id="2147483875" r:id="rId41"/>
    <p:sldLayoutId id="2147483876" r:id="rId42"/>
    <p:sldLayoutId id="2147483877" r:id="rId43"/>
    <p:sldLayoutId id="2147484014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A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3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9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4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40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1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0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1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95979"/>
            </a:gs>
            <a:gs pos="100000">
              <a:srgbClr val="13889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6" r:id="rId3"/>
    <p:sldLayoutId id="2147483682" r:id="rId4"/>
    <p:sldLayoutId id="2147483662" r:id="rId5"/>
    <p:sldLayoutId id="2147483665" r:id="rId6"/>
    <p:sldLayoutId id="2147483725" r:id="rId7"/>
    <p:sldLayoutId id="214748372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5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A381"/>
            </a:gs>
            <a:gs pos="100000">
              <a:srgbClr val="8BCEAB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4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83" r:id="rId3"/>
    <p:sldLayoutId id="2147483684" r:id="rId4"/>
    <p:sldLayoutId id="2147483669" r:id="rId5"/>
    <p:sldLayoutId id="2147483670" r:id="rId6"/>
    <p:sldLayoutId id="2147483727" r:id="rId7"/>
    <p:sldLayoutId id="21474837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C23532"/>
            </a:gs>
            <a:gs pos="100000">
              <a:srgbClr val="F4848C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1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5" r:id="rId3"/>
    <p:sldLayoutId id="2147483686" r:id="rId4"/>
    <p:sldLayoutId id="2147483680" r:id="rId5"/>
    <p:sldLayoutId id="2147483681" r:id="rId6"/>
    <p:sldLayoutId id="2147483730" r:id="rId7"/>
    <p:sldLayoutId id="214748373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C76510"/>
            </a:gs>
            <a:gs pos="100000">
              <a:srgbClr val="F2A35E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32" r:id="rId7"/>
    <p:sldLayoutId id="214748373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859394"/>
            </a:gs>
            <a:gs pos="100000">
              <a:srgbClr val="BECFD4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8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6" r:id="rId2"/>
    <p:sldLayoutId id="2147483714" r:id="rId3"/>
    <p:sldLayoutId id="2147483715" r:id="rId4"/>
    <p:sldLayoutId id="2147483743" r:id="rId5"/>
    <p:sldLayoutId id="2147483717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36" r:id="rId12"/>
    <p:sldLayoutId id="21474837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4" r:id="rId2"/>
    <p:sldLayoutId id="2147483693" r:id="rId3"/>
    <p:sldLayoutId id="2147483689" r:id="rId4"/>
    <p:sldLayoutId id="2147483690" r:id="rId5"/>
    <p:sldLayoutId id="2147483691" r:id="rId6"/>
    <p:sldLayoutId id="2147483692" r:id="rId7"/>
    <p:sldLayoutId id="2147483724" r:id="rId8"/>
    <p:sldLayoutId id="214748373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7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908" r:id="rId11"/>
    <p:sldLayoutId id="2147483768" r:id="rId12"/>
    <p:sldLayoutId id="2147483909" r:id="rId13"/>
    <p:sldLayoutId id="2147483950" r:id="rId14"/>
    <p:sldLayoutId id="2147483953" r:id="rId15"/>
    <p:sldLayoutId id="2147484011" r:id="rId16"/>
    <p:sldLayoutId id="214748401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217C49-EF1D-984F-86D0-BD39A66ED1EC}"/>
              </a:ext>
            </a:extLst>
          </p:cNvPr>
          <p:cNvPicPr>
            <a:picLocks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84028-7693-8F4D-B10C-2DD6CB6A7E1E}"/>
              </a:ext>
            </a:extLst>
          </p:cNvPr>
          <p:cNvPicPr>
            <a:picLocks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3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  <p:sldLayoutId id="214748402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211">
          <p15:clr>
            <a:srgbClr val="5ACBF0"/>
          </p15:clr>
        </p15:guide>
        <p15:guide id="5" pos="7242">
          <p15:clr>
            <a:srgbClr val="A4A3A4"/>
          </p15:clr>
        </p15:guide>
        <p15:guide id="6" pos="7015">
          <p15:clr>
            <a:srgbClr val="A4A3A4"/>
          </p15:clr>
        </p15:guide>
        <p15:guide id="7" pos="6788">
          <p15:clr>
            <a:srgbClr val="A4A3A4"/>
          </p15:clr>
        </p15:guide>
        <p15:guide id="8" pos="6562">
          <p15:clr>
            <a:srgbClr val="A4A3A4"/>
          </p15:clr>
        </p15:guide>
        <p15:guide id="9" pos="6335">
          <p15:clr>
            <a:srgbClr val="A4A3A4"/>
          </p15:clr>
        </p15:guide>
        <p15:guide id="10" pos="6108">
          <p15:clr>
            <a:srgbClr val="A4A3A4"/>
          </p15:clr>
        </p15:guide>
        <p15:guide id="11" pos="5881">
          <p15:clr>
            <a:srgbClr val="A4A3A4"/>
          </p15:clr>
        </p15:guide>
        <p15:guide id="12" pos="5654">
          <p15:clr>
            <a:srgbClr val="A4A3A4"/>
          </p15:clr>
        </p15:guide>
        <p15:guide id="13" pos="5428">
          <p15:clr>
            <a:srgbClr val="A4A3A4"/>
          </p15:clr>
        </p15:guide>
        <p15:guide id="14" pos="5201">
          <p15:clr>
            <a:srgbClr val="A4A3A4"/>
          </p15:clr>
        </p15:guide>
        <p15:guide id="15" pos="4974">
          <p15:clr>
            <a:srgbClr val="A4A3A4"/>
          </p15:clr>
        </p15:guide>
        <p15:guide id="16" pos="4747">
          <p15:clr>
            <a:srgbClr val="A4A3A4"/>
          </p15:clr>
        </p15:guide>
        <p15:guide id="17" pos="4520">
          <p15:clr>
            <a:srgbClr val="A4A3A4"/>
          </p15:clr>
        </p15:guide>
        <p15:guide id="18" pos="4294">
          <p15:clr>
            <a:srgbClr val="A4A3A4"/>
          </p15:clr>
        </p15:guide>
        <p15:guide id="19" pos="4067">
          <p15:clr>
            <a:srgbClr val="A4A3A4"/>
          </p15:clr>
        </p15:guide>
        <p15:guide id="20" pos="3613">
          <p15:clr>
            <a:srgbClr val="A4A3A4"/>
          </p15:clr>
        </p15:guide>
        <p15:guide id="21" pos="3386">
          <p15:clr>
            <a:srgbClr val="A4A3A4"/>
          </p15:clr>
        </p15:guide>
        <p15:guide id="22" pos="3160">
          <p15:clr>
            <a:srgbClr val="A4A3A4"/>
          </p15:clr>
        </p15:guide>
        <p15:guide id="23" pos="2933">
          <p15:clr>
            <a:srgbClr val="A4A3A4"/>
          </p15:clr>
        </p15:guide>
        <p15:guide id="24" pos="2706">
          <p15:clr>
            <a:srgbClr val="A4A3A4"/>
          </p15:clr>
        </p15:guide>
        <p15:guide id="25" pos="2479">
          <p15:clr>
            <a:srgbClr val="A4A3A4"/>
          </p15:clr>
        </p15:guide>
        <p15:guide id="26" pos="2252">
          <p15:clr>
            <a:srgbClr val="A4A3A4"/>
          </p15:clr>
        </p15:guide>
        <p15:guide id="27" pos="2026">
          <p15:clr>
            <a:srgbClr val="A4A3A4"/>
          </p15:clr>
        </p15:guide>
        <p15:guide id="28" pos="1799">
          <p15:clr>
            <a:srgbClr val="A4A3A4"/>
          </p15:clr>
        </p15:guide>
        <p15:guide id="29" pos="1572">
          <p15:clr>
            <a:srgbClr val="A4A3A4"/>
          </p15:clr>
        </p15:guide>
        <p15:guide id="30" pos="1345">
          <p15:clr>
            <a:srgbClr val="A4A3A4"/>
          </p15:clr>
        </p15:guide>
        <p15:guide id="31" pos="1118">
          <p15:clr>
            <a:srgbClr val="A4A3A4"/>
          </p15:clr>
        </p15:guide>
        <p15:guide id="32" pos="892">
          <p15:clr>
            <a:srgbClr val="A4A3A4"/>
          </p15:clr>
        </p15:guide>
        <p15:guide id="33" pos="665">
          <p15:clr>
            <a:srgbClr val="A4A3A4"/>
          </p15:clr>
        </p15:guide>
        <p15:guide id="34" pos="438">
          <p15:clr>
            <a:srgbClr val="A4A3A4"/>
          </p15:clr>
        </p15:guide>
        <p15:guide id="35" orient="horz" pos="119">
          <p15:clr>
            <a:srgbClr val="5ACBF0"/>
          </p15:clr>
        </p15:guide>
        <p15:guide id="36" orient="horz" pos="4201">
          <p15:clr>
            <a:srgbClr val="5ACBF0"/>
          </p15:clr>
        </p15:guide>
        <p15:guide id="37" orient="horz" pos="346">
          <p15:clr>
            <a:srgbClr val="A4A3A4"/>
          </p15:clr>
        </p15:guide>
        <p15:guide id="38" orient="horz" pos="572">
          <p15:clr>
            <a:srgbClr val="A4A3A4"/>
          </p15:clr>
        </p15:guide>
        <p15:guide id="39" orient="horz" pos="799">
          <p15:clr>
            <a:srgbClr val="A4A3A4"/>
          </p15:clr>
        </p15:guide>
        <p15:guide id="40" orient="horz" pos="1026">
          <p15:clr>
            <a:srgbClr val="A4A3A4"/>
          </p15:clr>
        </p15:guide>
        <p15:guide id="41" orient="horz" pos="1253">
          <p15:clr>
            <a:srgbClr val="A4A3A4"/>
          </p15:clr>
        </p15:guide>
        <p15:guide id="42" orient="horz" pos="1480">
          <p15:clr>
            <a:srgbClr val="A4A3A4"/>
          </p15:clr>
        </p15:guide>
        <p15:guide id="43" orient="horz" pos="1706">
          <p15:clr>
            <a:srgbClr val="A4A3A4"/>
          </p15:clr>
        </p15:guide>
        <p15:guide id="44" orient="horz" pos="1933">
          <p15:clr>
            <a:srgbClr val="A4A3A4"/>
          </p15:clr>
        </p15:guide>
        <p15:guide id="45" orient="horz" pos="2387">
          <p15:clr>
            <a:srgbClr val="A4A3A4"/>
          </p15:clr>
        </p15:guide>
        <p15:guide id="46" orient="horz" pos="2614">
          <p15:clr>
            <a:srgbClr val="A4A3A4"/>
          </p15:clr>
        </p15:guide>
        <p15:guide id="47" orient="horz" pos="2840">
          <p15:clr>
            <a:srgbClr val="A4A3A4"/>
          </p15:clr>
        </p15:guide>
        <p15:guide id="48" orient="horz" pos="3067">
          <p15:clr>
            <a:srgbClr val="A4A3A4"/>
          </p15:clr>
        </p15:guide>
        <p15:guide id="49" orient="horz" pos="3294">
          <p15:clr>
            <a:srgbClr val="A4A3A4"/>
          </p15:clr>
        </p15:guide>
        <p15:guide id="50" orient="horz" pos="3521">
          <p15:clr>
            <a:srgbClr val="A4A3A4"/>
          </p15:clr>
        </p15:guide>
        <p15:guide id="51" orient="horz" pos="3748">
          <p15:clr>
            <a:srgbClr val="A4A3A4"/>
          </p15:clr>
        </p15:guide>
        <p15:guide id="52" orient="horz" pos="397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31.svg"/><Relationship Id="rId7" Type="http://schemas.openxmlformats.org/officeDocument/2006/relationships/image" Target="../media/image13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png"/><Relationship Id="rId11" Type="http://schemas.openxmlformats.org/officeDocument/2006/relationships/image" Target="../media/image139.svg"/><Relationship Id="rId5" Type="http://schemas.openxmlformats.org/officeDocument/2006/relationships/image" Target="../media/image133.svg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openxmlformats.org/officeDocument/2006/relationships/image" Target="../media/image137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1.svg"/><Relationship Id="rId3" Type="http://schemas.openxmlformats.org/officeDocument/2006/relationships/image" Target="../media/image141.svg"/><Relationship Id="rId7" Type="http://schemas.openxmlformats.org/officeDocument/2006/relationships/image" Target="../media/image145.svg"/><Relationship Id="rId12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png"/><Relationship Id="rId11" Type="http://schemas.openxmlformats.org/officeDocument/2006/relationships/image" Target="../media/image149.svg"/><Relationship Id="rId5" Type="http://schemas.openxmlformats.org/officeDocument/2006/relationships/image" Target="../media/image143.svg"/><Relationship Id="rId10" Type="http://schemas.openxmlformats.org/officeDocument/2006/relationships/image" Target="../media/image111.png"/><Relationship Id="rId4" Type="http://schemas.openxmlformats.org/officeDocument/2006/relationships/image" Target="../media/image108.png"/><Relationship Id="rId9" Type="http://schemas.openxmlformats.org/officeDocument/2006/relationships/image" Target="../media/image147.sv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072FF5-8C85-4A42-BA1F-9358C6F83C81}"/>
              </a:ext>
            </a:extLst>
          </p:cNvPr>
          <p:cNvSpPr txBox="1"/>
          <p:nvPr/>
        </p:nvSpPr>
        <p:spPr>
          <a:xfrm>
            <a:off x="7159557" y="4180114"/>
            <a:ext cx="4524443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Webinar</a:t>
            </a:r>
          </a:p>
          <a:p>
            <a:r>
              <a:rPr lang="en-US" sz="2000" b="1" dirty="0">
                <a:solidFill>
                  <a:srgbClr val="47F6E5"/>
                </a:solidFill>
              </a:rPr>
              <a:t>LS Central for pharmacy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May 5</a:t>
            </a:r>
            <a:r>
              <a:rPr lang="en-US" sz="2000" b="1" baseline="30000" dirty="0">
                <a:solidFill>
                  <a:schemeClr val="bg1"/>
                </a:solidFill>
              </a:rPr>
              <a:t>th </a:t>
            </a:r>
            <a:r>
              <a:rPr lang="en-US" sz="2000" b="1" dirty="0">
                <a:solidFill>
                  <a:schemeClr val="bg1"/>
                </a:solidFill>
              </a:rPr>
              <a:t>2020</a:t>
            </a:r>
          </a:p>
          <a:p>
            <a:endParaRPr lang="en-US" sz="2000" b="1" baseline="30000" dirty="0">
              <a:solidFill>
                <a:schemeClr val="bg1"/>
              </a:solidFill>
            </a:endParaRPr>
          </a:p>
          <a:p>
            <a:r>
              <a:rPr lang="en-US" sz="2000" b="1" baseline="30000" dirty="0">
                <a:solidFill>
                  <a:schemeClr val="bg1"/>
                </a:solidFill>
              </a:rPr>
              <a:t>Henrik O. Thordarson Pharmacist, Senior Consultant</a:t>
            </a:r>
          </a:p>
          <a:p>
            <a:r>
              <a:rPr lang="en-US" sz="2000" b="1" baseline="30000" dirty="0">
                <a:solidFill>
                  <a:schemeClr val="bg1"/>
                </a:solidFill>
              </a:rPr>
              <a:t>Stefán 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Georgsson, </a:t>
            </a:r>
            <a:r>
              <a:rPr lang="en-US" sz="2000" b="1" baseline="30000" dirty="0">
                <a:solidFill>
                  <a:schemeClr val="bg1"/>
                </a:solidFill>
              </a:rPr>
              <a:t>Product Director Pharmacy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24BB1C-98BA-4430-B18A-9C0821E1A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812667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1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C52F0-0B7C-4AF5-8E7E-F6A350E3C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811077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5C070-567C-4478-BB21-9879ACC21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811077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5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3E6E11-3327-4753-A8F9-15B5091C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811077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6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A51BAC-CB1F-4115-A14A-87130A1A1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811077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68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2703F-0465-4006-B524-690FD7087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811077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38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FC0EA-4C48-4583-903D-57631053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811077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8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8BFA2-374B-4AED-9465-DC9DB1169C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/>
              <a:t>Demo – POS UI</a:t>
            </a:r>
          </a:p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39481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335F3-68DD-478B-881D-8FF2BBB8A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1" y="108000"/>
            <a:ext cx="11219477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02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AACD5-A20C-4E4C-A6D9-6FB9EC1FE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7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CA9F071-9DF1-FE45-9075-47176A703E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367808" cy="594995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B125C-03C3-F448-8644-762FD858DE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LS Central for </a:t>
            </a:r>
            <a:r>
              <a:rPr lang="en-US" dirty="0" smtClean="0"/>
              <a:t>pharmacy </a:t>
            </a:r>
            <a:r>
              <a:rPr lang="en-US" dirty="0"/>
              <a:t>-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360BF-F7E3-D548-8E77-FDE0D318A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9737" y="908051"/>
            <a:ext cx="5632495" cy="1079500"/>
          </a:xfrm>
          <a:solidFill>
            <a:srgbClr val="208D95"/>
          </a:solidFill>
        </p:spPr>
        <p:txBody>
          <a:bodyPr/>
          <a:lstStyle/>
          <a:p>
            <a:r>
              <a:rPr lang="en-US" b="1">
                <a:solidFill>
                  <a:srgbClr val="242D2F"/>
                </a:solidFill>
              </a:rPr>
              <a:t>Pharmacy software </a:t>
            </a:r>
            <a:r>
              <a:rPr lang="en-US">
                <a:solidFill>
                  <a:srgbClr val="242D2F"/>
                </a:solidFill>
              </a:rPr>
              <a:t>for pharmacies of all sizes</a:t>
            </a:r>
            <a:br>
              <a:rPr lang="en-US">
                <a:solidFill>
                  <a:srgbClr val="242D2F"/>
                </a:solidFill>
              </a:rPr>
            </a:br>
            <a:endParaRPr lang="en-US">
              <a:solidFill>
                <a:srgbClr val="242D2F"/>
              </a:solidFill>
            </a:endParaRPr>
          </a:p>
          <a:p>
            <a:endParaRPr lang="en-US">
              <a:solidFill>
                <a:srgbClr val="242D2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30D9D-4C12-5E40-BE68-F34C61E3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7850" y="2349500"/>
            <a:ext cx="7464151" cy="3240088"/>
          </a:xfrm>
        </p:spPr>
        <p:txBody>
          <a:bodyPr/>
          <a:lstStyle/>
          <a:p>
            <a:r>
              <a:rPr lang="en-US" sz="1800"/>
              <a:t>It manages various types of </a:t>
            </a:r>
            <a:r>
              <a:rPr lang="en-US" sz="1800" b="1"/>
              <a:t>prescriptions</a:t>
            </a:r>
            <a:r>
              <a:rPr lang="en-US" sz="1800"/>
              <a:t>, handles </a:t>
            </a:r>
            <a:r>
              <a:rPr lang="en-US" sz="1800" b="1"/>
              <a:t>drugs</a:t>
            </a:r>
            <a:r>
              <a:rPr lang="en-US" sz="1800"/>
              <a:t> effectively and keeps track of the </a:t>
            </a:r>
            <a:r>
              <a:rPr lang="en-US" sz="1800" b="1"/>
              <a:t>pharmaceutical stock </a:t>
            </a:r>
            <a:r>
              <a:rPr lang="en-US" sz="1800"/>
              <a:t>across all stores</a:t>
            </a:r>
          </a:p>
          <a:p>
            <a:r>
              <a:rPr lang="en-US" sz="1800"/>
              <a:t>It covers the daily </a:t>
            </a:r>
            <a:r>
              <a:rPr lang="en-US" sz="1800" b="1"/>
              <a:t>routines</a:t>
            </a:r>
            <a:r>
              <a:rPr lang="en-US" sz="1800"/>
              <a:t> in a pharmacy, from </a:t>
            </a:r>
            <a:r>
              <a:rPr lang="en-US" sz="1800" b="1"/>
              <a:t>back office to POS</a:t>
            </a:r>
          </a:p>
          <a:p>
            <a:r>
              <a:rPr lang="en-US" sz="1800"/>
              <a:t>It supports effective </a:t>
            </a:r>
            <a:r>
              <a:rPr lang="en-US" sz="1800" b="1"/>
              <a:t>data structure for medications and efficient handling of pharmaceuticals</a:t>
            </a:r>
            <a:endParaRPr lang="en-US" sz="1800"/>
          </a:p>
          <a:p>
            <a:r>
              <a:rPr lang="en-US" sz="1800"/>
              <a:t>Users can enter and </a:t>
            </a:r>
            <a:r>
              <a:rPr lang="en-US" sz="1800" b="1"/>
              <a:t>search products </a:t>
            </a:r>
            <a:r>
              <a:rPr lang="en-US" sz="1800"/>
              <a:t>in the system through different dimensions from substance, ATC group, strength and classification to warning text, product description, quantity in pack, daily dose and more</a:t>
            </a:r>
          </a:p>
          <a:p>
            <a:r>
              <a:rPr lang="en-US" sz="1800"/>
              <a:t>Based on </a:t>
            </a:r>
            <a:r>
              <a:rPr lang="en-US" sz="1800" b="1"/>
              <a:t>LS Central </a:t>
            </a:r>
            <a:r>
              <a:rPr lang="en-US" sz="1800"/>
              <a:t>and Business Central</a:t>
            </a:r>
          </a:p>
        </p:txBody>
      </p:sp>
    </p:spTree>
    <p:extLst>
      <p:ext uri="{BB962C8B-B14F-4D97-AF65-F5344CB8AC3E}">
        <p14:creationId xmlns:p14="http://schemas.microsoft.com/office/powerpoint/2010/main" val="82725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4904D-C818-491C-A883-89CF6D5A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18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FFA60-AB62-4F2C-B2D4-CD2AB74CC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82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4904D-C818-491C-A883-89CF6D5A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96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99E87-6E2C-43DD-B117-E6A0E57E6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54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EE724-81A7-462A-BA3A-5E3C4BB24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40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2C7C9-D561-4A68-9337-09796810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23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179BF7-DA7A-4C34-B6E5-B0C30F540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5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02EA2-2397-4C13-8318-6034C721C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79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EE3EF-98F6-4560-88AA-2A3F4BF57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7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8A75B-2769-4A9C-8F6A-A19FE3D29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42875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0D72D-68EC-458B-8063-922551302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Key Functionality Areas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6ED6912-6001-4605-8097-B8F303FFBA8E}"/>
              </a:ext>
            </a:extLst>
          </p:cNvPr>
          <p:cNvSpPr txBox="1">
            <a:spLocks/>
          </p:cNvSpPr>
          <p:nvPr/>
        </p:nvSpPr>
        <p:spPr>
          <a:xfrm>
            <a:off x="904307" y="636825"/>
            <a:ext cx="4903661" cy="499078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defRPr/>
            </a:pPr>
            <a:r>
              <a:rPr lang="en-GB" sz="2000">
                <a:solidFill>
                  <a:schemeClr val="bg1"/>
                </a:solidFill>
              </a:rPr>
              <a:t>All standard Prescription processes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</a:rPr>
              <a:t>Prescription handling</a:t>
            </a:r>
          </a:p>
          <a:p>
            <a:pPr marL="1295368" lvl="2" defTabSz="914377">
              <a:defRPr/>
            </a:pPr>
            <a:r>
              <a:rPr lang="en-GB" sz="1267">
                <a:solidFill>
                  <a:schemeClr val="bg1"/>
                </a:solidFill>
                <a:latin typeface="Arial"/>
                <a:cs typeface="Arial"/>
              </a:rPr>
              <a:t>Paper, Electronic, Emergency, etc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Generic substitution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</a:rPr>
              <a:t>Integration framework </a:t>
            </a:r>
            <a:r>
              <a:rPr lang="en-GB" sz="1800" b="1">
                <a:solidFill>
                  <a:schemeClr val="bg1"/>
                </a:solidFill>
              </a:rPr>
              <a:t>for e-Prescriptions</a:t>
            </a:r>
            <a:r>
              <a:rPr lang="en-GB" sz="1800">
                <a:solidFill>
                  <a:schemeClr val="bg1"/>
                </a:solidFill>
              </a:rPr>
              <a:t> and </a:t>
            </a:r>
            <a:r>
              <a:rPr lang="en-GB" sz="1800" b="1">
                <a:solidFill>
                  <a:schemeClr val="bg1"/>
                </a:solidFill>
              </a:rPr>
              <a:t>Insurance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</a:rPr>
              <a:t>Pharmaceutical control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</a:rPr>
              <a:t>Pick control &amp; FMD Control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</a:rPr>
              <a:t>Animal Prescription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</a:rPr>
              <a:t>Order requests when item is not on stock and Subscriptions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</a:rPr>
              <a:t>Pharmacy specific user permissions </a:t>
            </a:r>
          </a:p>
          <a:p>
            <a:pPr marL="228594" indent="-228594" defTabSz="914377">
              <a:defRPr/>
            </a:pPr>
            <a:r>
              <a:rPr lang="en-GB" sz="2000">
                <a:solidFill>
                  <a:schemeClr val="bg1"/>
                </a:solidFill>
              </a:rPr>
              <a:t>Customer identification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</a:rPr>
              <a:t>Pharmacy customer database or link to national registry</a:t>
            </a:r>
          </a:p>
          <a:p>
            <a:pPr marL="685783" lvl="1" indent="-228594" defTabSz="914377">
              <a:defRPr/>
            </a:pPr>
            <a:r>
              <a:rPr lang="en-GB" sz="1800">
                <a:solidFill>
                  <a:schemeClr val="bg1"/>
                </a:solidFill>
              </a:rPr>
              <a:t>Handling of Power of Attorney and Care units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E50B601-FED3-4264-820A-78448DCE952B}"/>
              </a:ext>
            </a:extLst>
          </p:cNvPr>
          <p:cNvSpPr txBox="1">
            <a:spLocks/>
          </p:cNvSpPr>
          <p:nvPr/>
        </p:nvSpPr>
        <p:spPr>
          <a:xfrm>
            <a:off x="6465477" y="636825"/>
            <a:ext cx="5304027" cy="4233863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kern="120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lnSpc>
                <a:spcPct val="100000"/>
              </a:lnSpc>
              <a:buFont typeface="Arial"/>
              <a:buChar char="•"/>
              <a:defRPr/>
            </a:pPr>
            <a:r>
              <a:rPr lang="en-GB" sz="2000">
                <a:solidFill>
                  <a:schemeClr val="bg1"/>
                </a:solidFill>
                <a:latin typeface="Segoe UI"/>
              </a:rPr>
              <a:t>Master data import and management</a:t>
            </a:r>
          </a:p>
          <a:p>
            <a:pPr marL="685783" lvl="1" indent="-228594" defTabSz="914377">
              <a:buFont typeface="Arial" panose="020B0604020202020204" pitchFamily="34" charset="0"/>
              <a:buChar char="•"/>
              <a:defRPr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Master data for Prescription handling</a:t>
            </a:r>
          </a:p>
          <a:p>
            <a:pPr marL="914377" lvl="2" indent="-227008" defTabSz="914377">
              <a:lnSpc>
                <a:spcPct val="100000"/>
              </a:lnSpc>
              <a:defRPr/>
            </a:pPr>
            <a:r>
              <a:rPr lang="en-GB" sz="1400">
                <a:latin typeface="Segoe UI"/>
              </a:rPr>
              <a:t>Pharmaceutical Items</a:t>
            </a:r>
          </a:p>
          <a:p>
            <a:pPr marL="914377" lvl="2" indent="-227008" defTabSz="914377">
              <a:lnSpc>
                <a:spcPct val="100000"/>
              </a:lnSpc>
              <a:defRPr/>
            </a:pPr>
            <a:r>
              <a:rPr lang="en-GB" sz="1400">
                <a:latin typeface="Segoe UI"/>
              </a:rPr>
              <a:t>Item Groups including ATC and Substance Groups</a:t>
            </a:r>
          </a:p>
          <a:p>
            <a:pPr marL="914377" lvl="2" indent="-227008" defTabSz="914377">
              <a:lnSpc>
                <a:spcPct val="100000"/>
              </a:lnSpc>
              <a:defRPr/>
            </a:pPr>
            <a:r>
              <a:rPr lang="en-GB" sz="1400">
                <a:latin typeface="Segoe UI"/>
              </a:rPr>
              <a:t>Health Personnel</a:t>
            </a:r>
          </a:p>
          <a:p>
            <a:pPr defTabSz="914377">
              <a:defRPr/>
            </a:pPr>
            <a:endParaRPr lang="is-IS" sz="2000">
              <a:solidFill>
                <a:schemeClr val="bg1"/>
              </a:solidFill>
              <a:latin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BC852-8111-40E0-A554-F15C832BA8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430" y="2471597"/>
            <a:ext cx="4747007" cy="315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31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CB16D-4A22-4C4C-AD26-401963268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59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85BDB8-646C-485A-92DF-A3C9E17A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17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2C3E1-A3F0-4910-A608-335E164A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9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359292-F030-4BD1-8261-8CFC4C3EC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2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43F3DC-65ED-4288-887C-361A2F3B2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3B4D1C-FD1C-4E35-AF94-C32FACD8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02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306CB2-280F-4154-9E1E-0E416AC8C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8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034A7-B90D-4593-BD88-115A5AED7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8206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87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F475AF-CB19-44B7-A04B-DD53F4B3A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11219478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00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CB7C0-716B-4A2B-BE1E-1BDE468D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052" y="1528748"/>
            <a:ext cx="2809896" cy="380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02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116411B-E599-0C47-85B4-C17E003144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" b="48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611A0-DF65-C146-8C32-E29E58A2B5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Overview - </a:t>
            </a:r>
            <a:r>
              <a:rPr lang="is-IS"/>
              <a:t>Lego methodology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4147B-198B-514C-A510-8D7691F36B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1325" y="2945904"/>
            <a:ext cx="4653800" cy="1079500"/>
          </a:xfrm>
        </p:spPr>
        <p:txBody>
          <a:bodyPr/>
          <a:lstStyle/>
          <a:p>
            <a:r>
              <a:rPr lang="is-IS" dirty="0"/>
              <a:t>Modular design of LS </a:t>
            </a:r>
            <a:r>
              <a:rPr lang="en-US" dirty="0"/>
              <a:t>Central</a:t>
            </a:r>
            <a:r>
              <a:rPr lang="is-IS" dirty="0"/>
              <a:t> and LS Central for </a:t>
            </a:r>
            <a:r>
              <a:rPr lang="is-IS" dirty="0" smtClean="0"/>
              <a:t>pharmacy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EB84D-3944-BC4A-81AD-478A43B39ED9}"/>
              </a:ext>
            </a:extLst>
          </p:cNvPr>
          <p:cNvSpPr/>
          <p:nvPr/>
        </p:nvSpPr>
        <p:spPr>
          <a:xfrm>
            <a:off x="2697997" y="3838093"/>
            <a:ext cx="2122083" cy="787759"/>
          </a:xfrm>
          <a:prstGeom prst="rect">
            <a:avLst/>
          </a:prstGeom>
          <a:solidFill>
            <a:srgbClr val="6BC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s-IS" b="1">
                <a:solidFill>
                  <a:prstClr val="white"/>
                </a:solidFill>
                <a:latin typeface="Segoe UI"/>
              </a:rPr>
              <a:t>LS Central</a:t>
            </a:r>
            <a:endParaRPr lang="en-US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DE6D0F-24F4-644E-9FC0-7663D890F557}"/>
              </a:ext>
            </a:extLst>
          </p:cNvPr>
          <p:cNvSpPr/>
          <p:nvPr/>
        </p:nvSpPr>
        <p:spPr>
          <a:xfrm>
            <a:off x="2697997" y="2945904"/>
            <a:ext cx="2122083" cy="776093"/>
          </a:xfrm>
          <a:prstGeom prst="rect">
            <a:avLst/>
          </a:prstGeom>
          <a:solidFill>
            <a:srgbClr val="3E4648"/>
          </a:solidFill>
          <a:ln>
            <a:solidFill>
              <a:srgbClr val="6BC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s-IS" b="1" dirty="0">
                <a:solidFill>
                  <a:prstClr val="white"/>
                </a:solidFill>
                <a:latin typeface="Segoe UI"/>
              </a:rPr>
              <a:t>LS </a:t>
            </a:r>
            <a:r>
              <a:rPr lang="is-IS" b="1" dirty="0" smtClean="0">
                <a:solidFill>
                  <a:prstClr val="white"/>
                </a:solidFill>
                <a:latin typeface="Segoe UI"/>
              </a:rPr>
              <a:t>Central for pharmacy</a:t>
            </a:r>
            <a:endParaRPr lang="en-US" b="1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714F2B-C225-0C4F-A905-73D5A19AF776}"/>
              </a:ext>
            </a:extLst>
          </p:cNvPr>
          <p:cNvSpPr/>
          <p:nvPr/>
        </p:nvSpPr>
        <p:spPr>
          <a:xfrm>
            <a:off x="2697997" y="2210917"/>
            <a:ext cx="2122083" cy="618892"/>
          </a:xfrm>
          <a:prstGeom prst="rect">
            <a:avLst/>
          </a:prstGeom>
          <a:solidFill>
            <a:srgbClr val="3E4648"/>
          </a:solidFill>
          <a:ln>
            <a:solidFill>
              <a:srgbClr val="6BC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s-IS" b="1">
                <a:solidFill>
                  <a:prstClr val="white"/>
                </a:solidFill>
                <a:latin typeface="Segoe UI"/>
              </a:rPr>
              <a:t>Country </a:t>
            </a:r>
          </a:p>
          <a:p>
            <a:pPr algn="ctr" defTabSz="914377"/>
            <a:r>
              <a:rPr lang="is-IS" b="1">
                <a:solidFill>
                  <a:prstClr val="white"/>
                </a:solidFill>
                <a:latin typeface="Segoe UI"/>
              </a:rPr>
              <a:t>Integration</a:t>
            </a:r>
            <a:endParaRPr lang="en-US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3D0D63-75F4-4476-A70A-3EA83F556388}"/>
              </a:ext>
            </a:extLst>
          </p:cNvPr>
          <p:cNvSpPr/>
          <p:nvPr/>
        </p:nvSpPr>
        <p:spPr>
          <a:xfrm>
            <a:off x="2714197" y="4741140"/>
            <a:ext cx="2105883" cy="966971"/>
          </a:xfrm>
          <a:prstGeom prst="rect">
            <a:avLst/>
          </a:prstGeom>
          <a:solidFill>
            <a:srgbClr val="6BC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s-IS" b="1">
                <a:solidFill>
                  <a:prstClr val="white"/>
                </a:solidFill>
                <a:latin typeface="Segoe UI"/>
              </a:rPr>
              <a:t>MS </a:t>
            </a:r>
            <a:r>
              <a:rPr lang="en-GB" b="1">
                <a:solidFill>
                  <a:prstClr val="white"/>
                </a:solidFill>
                <a:latin typeface="Segoe UI"/>
              </a:rPr>
              <a:t>Dynamics 365 Business Central</a:t>
            </a:r>
            <a:endParaRPr lang="en-US" b="1">
              <a:solidFill>
                <a:prstClr val="white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78568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8F3F6-3FB9-42A3-8DCF-9D7351346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04456"/>
            <a:ext cx="12096000" cy="65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4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77474C-59A5-443D-9B29-DCE1C67A81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err="1"/>
              <a:t>Integrations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17140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77474C-59A5-443D-9B29-DCE1C67A81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/>
              <a:t>Customer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5EEB5-E44E-4015-9CA1-CB682AD8BE0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Customers of a modern pharmacy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7619CD-BEA4-4B66-8D9E-626BD07AE29A}"/>
              </a:ext>
            </a:extLst>
          </p:cNvPr>
          <p:cNvSpPr/>
          <p:nvPr/>
        </p:nvSpPr>
        <p:spPr>
          <a:xfrm>
            <a:off x="839416" y="1844824"/>
            <a:ext cx="2088232" cy="9361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b="1"/>
              <a:t>Young families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176F9A-F316-4CD5-9830-4CB9BA58CAAB}"/>
              </a:ext>
            </a:extLst>
          </p:cNvPr>
          <p:cNvSpPr/>
          <p:nvPr/>
        </p:nvSpPr>
        <p:spPr>
          <a:xfrm>
            <a:off x="5769888" y="1834428"/>
            <a:ext cx="2342827" cy="93610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b="1"/>
              <a:t>Chronic illness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FD1E96-BEA0-49E2-8632-1D0C5337F9C3}"/>
              </a:ext>
            </a:extLst>
          </p:cNvPr>
          <p:cNvSpPr/>
          <p:nvPr/>
        </p:nvSpPr>
        <p:spPr>
          <a:xfrm>
            <a:off x="8588758" y="1838812"/>
            <a:ext cx="2808312" cy="94812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b="1"/>
              <a:t>Seniors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99DC6D-40E9-48F3-9C97-0E036902FBA2}"/>
              </a:ext>
            </a:extLst>
          </p:cNvPr>
          <p:cNvSpPr/>
          <p:nvPr/>
        </p:nvSpPr>
        <p:spPr>
          <a:xfrm>
            <a:off x="795187" y="2910062"/>
            <a:ext cx="2088232" cy="278570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s-IS"/>
              <a:t>Simple medications</a:t>
            </a:r>
          </a:p>
          <a:p>
            <a:r>
              <a:rPr lang="is-IS"/>
              <a:t>OTC and Retail items</a:t>
            </a:r>
          </a:p>
          <a:p>
            <a:r>
              <a:rPr lang="is-IS"/>
              <a:t>Frequent visits</a:t>
            </a:r>
          </a:p>
          <a:p>
            <a:r>
              <a:rPr lang="is-IS"/>
              <a:t>Online?</a:t>
            </a:r>
          </a:p>
          <a:p>
            <a:r>
              <a:rPr lang="is-IS"/>
              <a:t>Convenience</a:t>
            </a:r>
          </a:p>
          <a:p>
            <a:pPr algn="ctr"/>
            <a:endParaRPr lang="is-IS" b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4F3FED3-63A1-45F1-B33B-1FD3C75C607B}"/>
              </a:ext>
            </a:extLst>
          </p:cNvPr>
          <p:cNvSpPr/>
          <p:nvPr/>
        </p:nvSpPr>
        <p:spPr>
          <a:xfrm>
            <a:off x="5804299" y="2967926"/>
            <a:ext cx="2414463" cy="273563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s-IS"/>
              <a:t>Lifestyle related?</a:t>
            </a:r>
          </a:p>
          <a:p>
            <a:r>
              <a:rPr lang="is-IS"/>
              <a:t>Income?</a:t>
            </a:r>
          </a:p>
          <a:p>
            <a:r>
              <a:rPr lang="is-IS"/>
              <a:t>More complex medication?</a:t>
            </a:r>
          </a:p>
          <a:p>
            <a:r>
              <a:rPr lang="is-IS"/>
              <a:t>Regularity / subscriptions</a:t>
            </a:r>
          </a:p>
          <a:p>
            <a:pPr algn="ctr"/>
            <a:endParaRPr lang="is-IS" b="1"/>
          </a:p>
          <a:p>
            <a:pPr algn="ctr"/>
            <a:endParaRPr lang="is-IS" b="1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252B4F-AA90-48FE-8C2D-35CEC75DDF22}"/>
              </a:ext>
            </a:extLst>
          </p:cNvPr>
          <p:cNvSpPr/>
          <p:nvPr/>
        </p:nvSpPr>
        <p:spPr>
          <a:xfrm>
            <a:off x="8635086" y="2967926"/>
            <a:ext cx="2808312" cy="27356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s-IS"/>
              <a:t>No hurry</a:t>
            </a:r>
          </a:p>
          <a:p>
            <a:r>
              <a:rPr lang="is-IS"/>
              <a:t>Price focus?</a:t>
            </a:r>
          </a:p>
          <a:p>
            <a:r>
              <a:rPr lang="is-IS"/>
              <a:t>Often using multiple drugs and items</a:t>
            </a:r>
          </a:p>
          <a:p>
            <a:r>
              <a:rPr lang="is-IS"/>
              <a:t>Advice</a:t>
            </a:r>
          </a:p>
          <a:p>
            <a:pPr algn="ctr"/>
            <a:endParaRPr lang="is-IS" b="1"/>
          </a:p>
          <a:p>
            <a:pPr algn="ctr"/>
            <a:endParaRPr lang="is-IS" b="1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1042F8-197E-4104-B0F1-63C8F15598A8}"/>
              </a:ext>
            </a:extLst>
          </p:cNvPr>
          <p:cNvSpPr/>
          <p:nvPr/>
        </p:nvSpPr>
        <p:spPr>
          <a:xfrm>
            <a:off x="3304652" y="1834428"/>
            <a:ext cx="2088232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b="1"/>
              <a:t>Active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87DD01E-57E6-458B-A9FF-53C88F747E57}"/>
              </a:ext>
            </a:extLst>
          </p:cNvPr>
          <p:cNvSpPr/>
          <p:nvPr/>
        </p:nvSpPr>
        <p:spPr>
          <a:xfrm>
            <a:off x="3299743" y="2960137"/>
            <a:ext cx="2088232" cy="2735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/>
              <a:t>Retail items</a:t>
            </a:r>
          </a:p>
          <a:p>
            <a:r>
              <a:rPr lang="en-GB"/>
              <a:t>-Health and beauty</a:t>
            </a:r>
          </a:p>
          <a:p>
            <a:r>
              <a:rPr lang="en-GB"/>
              <a:t>-Nutrition</a:t>
            </a:r>
          </a:p>
          <a:p>
            <a:endParaRPr lang="en-GB"/>
          </a:p>
          <a:p>
            <a:r>
              <a:rPr lang="en-GB"/>
              <a:t>High income?</a:t>
            </a:r>
          </a:p>
          <a:p>
            <a:r>
              <a:rPr lang="en-GB"/>
              <a:t>Self-service</a:t>
            </a:r>
          </a:p>
          <a:p>
            <a:r>
              <a:rPr lang="en-GB"/>
              <a:t>Online?</a:t>
            </a:r>
          </a:p>
        </p:txBody>
      </p:sp>
      <p:pic>
        <p:nvPicPr>
          <p:cNvPr id="14" name="Graphic 13" descr="Walk">
            <a:extLst>
              <a:ext uri="{FF2B5EF4-FFF2-40B4-BE49-F238E27FC236}">
                <a16:creationId xmlns:a16="http://schemas.microsoft.com/office/drawing/2014/main" id="{6F57D63F-92FE-4DFB-A1D3-0078F936C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35027" y="1942738"/>
            <a:ext cx="658468" cy="658468"/>
          </a:xfrm>
          <a:prstGeom prst="rect">
            <a:avLst/>
          </a:prstGeom>
        </p:spPr>
      </p:pic>
      <p:pic>
        <p:nvPicPr>
          <p:cNvPr id="15" name="Graphic 14" descr="Family with boy">
            <a:extLst>
              <a:ext uri="{FF2B5EF4-FFF2-40B4-BE49-F238E27FC236}">
                <a16:creationId xmlns:a16="http://schemas.microsoft.com/office/drawing/2014/main" id="{34EA2CEF-87D2-4770-97B9-4C3BEFD93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7946" y="1908836"/>
            <a:ext cx="722878" cy="722878"/>
          </a:xfrm>
          <a:prstGeom prst="rect">
            <a:avLst/>
          </a:prstGeom>
        </p:spPr>
      </p:pic>
      <p:pic>
        <p:nvPicPr>
          <p:cNvPr id="16" name="Graphic 15" descr="Person with Cane">
            <a:extLst>
              <a:ext uri="{FF2B5EF4-FFF2-40B4-BE49-F238E27FC236}">
                <a16:creationId xmlns:a16="http://schemas.microsoft.com/office/drawing/2014/main" id="{2E139A15-523D-4A61-AD5D-981DEC982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619631" y="1858008"/>
            <a:ext cx="794258" cy="794258"/>
          </a:xfrm>
          <a:prstGeom prst="rect">
            <a:avLst/>
          </a:prstGeom>
        </p:spPr>
      </p:pic>
      <p:pic>
        <p:nvPicPr>
          <p:cNvPr id="17" name="Graphic 16" descr="Man">
            <a:extLst>
              <a:ext uri="{FF2B5EF4-FFF2-40B4-BE49-F238E27FC236}">
                <a16:creationId xmlns:a16="http://schemas.microsoft.com/office/drawing/2014/main" id="{34D02D71-A7EE-49BB-8092-6F90E7ED6C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02452" y="1964495"/>
            <a:ext cx="687771" cy="687771"/>
          </a:xfrm>
          <a:prstGeom prst="rect">
            <a:avLst/>
          </a:prstGeom>
        </p:spPr>
      </p:pic>
      <p:pic>
        <p:nvPicPr>
          <p:cNvPr id="18" name="Graphic 17" descr="Woman">
            <a:extLst>
              <a:ext uri="{FF2B5EF4-FFF2-40B4-BE49-F238E27FC236}">
                <a16:creationId xmlns:a16="http://schemas.microsoft.com/office/drawing/2014/main" id="{97EF19A5-476E-4E23-A3A2-AD5FDB2F30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92380" y="1970377"/>
            <a:ext cx="687771" cy="6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D58F96-9EAB-4B19-BB1D-0DE3AB0AA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LS Central for </a:t>
            </a:r>
            <a:r>
              <a:rPr lang="is-IS" dirty="0" smtClean="0"/>
              <a:t>pharmacy</a:t>
            </a:r>
            <a:endParaRPr lang="is-I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A2CC11-2F22-41A8-A935-FF582A72108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854E40-915E-44F6-A28E-159ABD1AA4C2}"/>
              </a:ext>
            </a:extLst>
          </p:cNvPr>
          <p:cNvGrpSpPr/>
          <p:nvPr/>
        </p:nvGrpSpPr>
        <p:grpSpPr>
          <a:xfrm>
            <a:off x="7964874" y="927294"/>
            <a:ext cx="2814591" cy="4381023"/>
            <a:chOff x="7964874" y="927294"/>
            <a:chExt cx="2814591" cy="438102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8718060-04CA-4503-ABFC-39956FF54821}"/>
                </a:ext>
              </a:extLst>
            </p:cNvPr>
            <p:cNvGrpSpPr/>
            <p:nvPr/>
          </p:nvGrpSpPr>
          <p:grpSpPr>
            <a:xfrm>
              <a:off x="7964874" y="3272699"/>
              <a:ext cx="2807965" cy="2035618"/>
              <a:chOff x="3952517" y="2659990"/>
              <a:chExt cx="2807965" cy="2035618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4F0B8862-46F4-49A8-A7EC-816152E16D87}"/>
                  </a:ext>
                </a:extLst>
              </p:cNvPr>
              <p:cNvSpPr/>
              <p:nvPr/>
            </p:nvSpPr>
            <p:spPr>
              <a:xfrm>
                <a:off x="3952517" y="2659990"/>
                <a:ext cx="2807965" cy="2035618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s-IS" sz="2400"/>
                  <a:t>Services</a:t>
                </a:r>
              </a:p>
              <a:p>
                <a:endParaRPr lang="is-IS" sz="2400"/>
              </a:p>
              <a:p>
                <a:pPr algn="ctr"/>
                <a:endParaRPr lang="is-IS" b="1"/>
              </a:p>
            </p:txBody>
          </p:sp>
          <p:grpSp>
            <p:nvGrpSpPr>
              <p:cNvPr id="59" name="Graphic 16" descr="Stopwatch">
                <a:extLst>
                  <a:ext uri="{FF2B5EF4-FFF2-40B4-BE49-F238E27FC236}">
                    <a16:creationId xmlns:a16="http://schemas.microsoft.com/office/drawing/2014/main" id="{FF14C032-11DC-4EC5-BB33-DFA88AB2601C}"/>
                  </a:ext>
                </a:extLst>
              </p:cNvPr>
              <p:cNvGrpSpPr/>
              <p:nvPr/>
            </p:nvGrpSpPr>
            <p:grpSpPr>
              <a:xfrm>
                <a:off x="4355739" y="3916412"/>
                <a:ext cx="374096" cy="374096"/>
                <a:chOff x="371241" y="3653866"/>
                <a:chExt cx="374096" cy="374096"/>
              </a:xfrm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D2B7A4AF-5D7C-4BAF-A19A-A1947EF244AE}"/>
                    </a:ext>
                  </a:extLst>
                </p:cNvPr>
                <p:cNvSpPr/>
                <p:nvPr/>
              </p:nvSpPr>
              <p:spPr>
                <a:xfrm>
                  <a:off x="537506" y="3653866"/>
                  <a:ext cx="41566" cy="41566"/>
                </a:xfrm>
                <a:custGeom>
                  <a:avLst/>
                  <a:gdLst>
                    <a:gd name="connsiteX0" fmla="*/ 38644 w 41566"/>
                    <a:gd name="connsiteY0" fmla="*/ 22017 h 41566"/>
                    <a:gd name="connsiteX1" fmla="*/ 22017 w 41566"/>
                    <a:gd name="connsiteY1" fmla="*/ 38644 h 41566"/>
                    <a:gd name="connsiteX2" fmla="*/ 5391 w 41566"/>
                    <a:gd name="connsiteY2" fmla="*/ 22017 h 41566"/>
                    <a:gd name="connsiteX3" fmla="*/ 22017 w 41566"/>
                    <a:gd name="connsiteY3" fmla="*/ 5391 h 41566"/>
                    <a:gd name="connsiteX4" fmla="*/ 38644 w 41566"/>
                    <a:gd name="connsiteY4" fmla="*/ 22017 h 4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66" h="41566">
                      <a:moveTo>
                        <a:pt x="38644" y="22017"/>
                      </a:moveTo>
                      <a:cubicBezTo>
                        <a:pt x="38644" y="31200"/>
                        <a:pt x="31200" y="38644"/>
                        <a:pt x="22017" y="38644"/>
                      </a:cubicBezTo>
                      <a:cubicBezTo>
                        <a:pt x="12835" y="38644"/>
                        <a:pt x="5391" y="31200"/>
                        <a:pt x="5391" y="22017"/>
                      </a:cubicBezTo>
                      <a:cubicBezTo>
                        <a:pt x="5391" y="12835"/>
                        <a:pt x="12835" y="5391"/>
                        <a:pt x="22017" y="5391"/>
                      </a:cubicBezTo>
                      <a:cubicBezTo>
                        <a:pt x="31200" y="5391"/>
                        <a:pt x="38644" y="12835"/>
                        <a:pt x="38644" y="220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E2ECA104-5B53-40EA-B64D-729718495BDD}"/>
                    </a:ext>
                  </a:extLst>
                </p:cNvPr>
                <p:cNvSpPr/>
                <p:nvPr/>
              </p:nvSpPr>
              <p:spPr>
                <a:xfrm>
                  <a:off x="537506" y="3986396"/>
                  <a:ext cx="41566" cy="41566"/>
                </a:xfrm>
                <a:custGeom>
                  <a:avLst/>
                  <a:gdLst>
                    <a:gd name="connsiteX0" fmla="*/ 38644 w 41566"/>
                    <a:gd name="connsiteY0" fmla="*/ 22017 h 41566"/>
                    <a:gd name="connsiteX1" fmla="*/ 22017 w 41566"/>
                    <a:gd name="connsiteY1" fmla="*/ 38644 h 41566"/>
                    <a:gd name="connsiteX2" fmla="*/ 5391 w 41566"/>
                    <a:gd name="connsiteY2" fmla="*/ 22017 h 41566"/>
                    <a:gd name="connsiteX3" fmla="*/ 22017 w 41566"/>
                    <a:gd name="connsiteY3" fmla="*/ 5391 h 41566"/>
                    <a:gd name="connsiteX4" fmla="*/ 38644 w 41566"/>
                    <a:gd name="connsiteY4" fmla="*/ 22017 h 4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66" h="41566">
                      <a:moveTo>
                        <a:pt x="38644" y="22017"/>
                      </a:moveTo>
                      <a:cubicBezTo>
                        <a:pt x="38644" y="31200"/>
                        <a:pt x="31200" y="38644"/>
                        <a:pt x="22017" y="38644"/>
                      </a:cubicBezTo>
                      <a:cubicBezTo>
                        <a:pt x="12835" y="38644"/>
                        <a:pt x="5391" y="31200"/>
                        <a:pt x="5391" y="22017"/>
                      </a:cubicBezTo>
                      <a:cubicBezTo>
                        <a:pt x="5391" y="12835"/>
                        <a:pt x="12835" y="5391"/>
                        <a:pt x="22017" y="5391"/>
                      </a:cubicBezTo>
                      <a:cubicBezTo>
                        <a:pt x="31200" y="5391"/>
                        <a:pt x="38644" y="12835"/>
                        <a:pt x="38644" y="220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C3B8534A-4648-4897-83F3-0B024C25AB47}"/>
                    </a:ext>
                  </a:extLst>
                </p:cNvPr>
                <p:cNvSpPr/>
                <p:nvPr/>
              </p:nvSpPr>
              <p:spPr>
                <a:xfrm>
                  <a:off x="703771" y="3811818"/>
                  <a:ext cx="41566" cy="41566"/>
                </a:xfrm>
                <a:custGeom>
                  <a:avLst/>
                  <a:gdLst>
                    <a:gd name="connsiteX0" fmla="*/ 38644 w 41566"/>
                    <a:gd name="connsiteY0" fmla="*/ 22017 h 41566"/>
                    <a:gd name="connsiteX1" fmla="*/ 22017 w 41566"/>
                    <a:gd name="connsiteY1" fmla="*/ 38644 h 41566"/>
                    <a:gd name="connsiteX2" fmla="*/ 5391 w 41566"/>
                    <a:gd name="connsiteY2" fmla="*/ 22017 h 41566"/>
                    <a:gd name="connsiteX3" fmla="*/ 22017 w 41566"/>
                    <a:gd name="connsiteY3" fmla="*/ 5391 h 41566"/>
                    <a:gd name="connsiteX4" fmla="*/ 38644 w 41566"/>
                    <a:gd name="connsiteY4" fmla="*/ 22017 h 4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66" h="41566">
                      <a:moveTo>
                        <a:pt x="38644" y="22017"/>
                      </a:moveTo>
                      <a:cubicBezTo>
                        <a:pt x="38644" y="31200"/>
                        <a:pt x="31200" y="38644"/>
                        <a:pt x="22017" y="38644"/>
                      </a:cubicBezTo>
                      <a:cubicBezTo>
                        <a:pt x="12835" y="38644"/>
                        <a:pt x="5391" y="31200"/>
                        <a:pt x="5391" y="22017"/>
                      </a:cubicBezTo>
                      <a:cubicBezTo>
                        <a:pt x="5391" y="12835"/>
                        <a:pt x="12835" y="5391"/>
                        <a:pt x="22017" y="5391"/>
                      </a:cubicBezTo>
                      <a:cubicBezTo>
                        <a:pt x="31200" y="5391"/>
                        <a:pt x="38644" y="12835"/>
                        <a:pt x="38644" y="220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EDCA8AD0-5CD0-4FD7-92CD-DF1BF11362BF}"/>
                    </a:ext>
                  </a:extLst>
                </p:cNvPr>
                <p:cNvSpPr/>
                <p:nvPr/>
              </p:nvSpPr>
              <p:spPr>
                <a:xfrm>
                  <a:off x="371241" y="3811818"/>
                  <a:ext cx="41566" cy="41566"/>
                </a:xfrm>
                <a:custGeom>
                  <a:avLst/>
                  <a:gdLst>
                    <a:gd name="connsiteX0" fmla="*/ 38644 w 41566"/>
                    <a:gd name="connsiteY0" fmla="*/ 22017 h 41566"/>
                    <a:gd name="connsiteX1" fmla="*/ 22017 w 41566"/>
                    <a:gd name="connsiteY1" fmla="*/ 38644 h 41566"/>
                    <a:gd name="connsiteX2" fmla="*/ 5391 w 41566"/>
                    <a:gd name="connsiteY2" fmla="*/ 22017 h 41566"/>
                    <a:gd name="connsiteX3" fmla="*/ 22017 w 41566"/>
                    <a:gd name="connsiteY3" fmla="*/ 5391 h 41566"/>
                    <a:gd name="connsiteX4" fmla="*/ 38644 w 41566"/>
                    <a:gd name="connsiteY4" fmla="*/ 22017 h 4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66" h="41566">
                      <a:moveTo>
                        <a:pt x="38644" y="22017"/>
                      </a:moveTo>
                      <a:cubicBezTo>
                        <a:pt x="38644" y="31200"/>
                        <a:pt x="31200" y="38644"/>
                        <a:pt x="22017" y="38644"/>
                      </a:cubicBezTo>
                      <a:cubicBezTo>
                        <a:pt x="12835" y="38644"/>
                        <a:pt x="5391" y="31200"/>
                        <a:pt x="5391" y="22017"/>
                      </a:cubicBezTo>
                      <a:cubicBezTo>
                        <a:pt x="5391" y="12835"/>
                        <a:pt x="12835" y="5391"/>
                        <a:pt x="22017" y="5391"/>
                      </a:cubicBezTo>
                      <a:cubicBezTo>
                        <a:pt x="31200" y="5391"/>
                        <a:pt x="38644" y="12835"/>
                        <a:pt x="38644" y="220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ECDDA55A-D40E-4233-A418-9B8FC59FCAF9}"/>
                    </a:ext>
                  </a:extLst>
                </p:cNvPr>
                <p:cNvSpPr/>
                <p:nvPr/>
              </p:nvSpPr>
              <p:spPr>
                <a:xfrm>
                  <a:off x="537506" y="3712059"/>
                  <a:ext cx="116386" cy="216145"/>
                </a:xfrm>
                <a:custGeom>
                  <a:avLst/>
                  <a:gdLst>
                    <a:gd name="connsiteX0" fmla="*/ 38644 w 116385"/>
                    <a:gd name="connsiteY0" fmla="*/ 5391 h 216144"/>
                    <a:gd name="connsiteX1" fmla="*/ 5391 w 116385"/>
                    <a:gd name="connsiteY1" fmla="*/ 5391 h 216144"/>
                    <a:gd name="connsiteX2" fmla="*/ 5391 w 116385"/>
                    <a:gd name="connsiteY2" fmla="*/ 121776 h 216144"/>
                    <a:gd name="connsiteX3" fmla="*/ 10379 w 116385"/>
                    <a:gd name="connsiteY3" fmla="*/ 133415 h 216144"/>
                    <a:gd name="connsiteX4" fmla="*/ 92680 w 116385"/>
                    <a:gd name="connsiteY4" fmla="*/ 215716 h 216144"/>
                    <a:gd name="connsiteX5" fmla="*/ 115957 w 116385"/>
                    <a:gd name="connsiteY5" fmla="*/ 192439 h 216144"/>
                    <a:gd name="connsiteX6" fmla="*/ 38644 w 116385"/>
                    <a:gd name="connsiteY6" fmla="*/ 115126 h 216144"/>
                    <a:gd name="connsiteX7" fmla="*/ 38644 w 116385"/>
                    <a:gd name="connsiteY7" fmla="*/ 5391 h 216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385" h="216144">
                      <a:moveTo>
                        <a:pt x="38644" y="5391"/>
                      </a:moveTo>
                      <a:lnTo>
                        <a:pt x="5391" y="5391"/>
                      </a:lnTo>
                      <a:lnTo>
                        <a:pt x="5391" y="121776"/>
                      </a:lnTo>
                      <a:cubicBezTo>
                        <a:pt x="5391" y="125933"/>
                        <a:pt x="7053" y="130089"/>
                        <a:pt x="10379" y="133415"/>
                      </a:cubicBezTo>
                      <a:lnTo>
                        <a:pt x="92680" y="215716"/>
                      </a:lnTo>
                      <a:lnTo>
                        <a:pt x="115957" y="192439"/>
                      </a:lnTo>
                      <a:lnTo>
                        <a:pt x="38644" y="115126"/>
                      </a:lnTo>
                      <a:lnTo>
                        <a:pt x="38644" y="53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</p:grpSp>
        </p:grp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A3D97E0-6869-46CC-89E9-909DD2971D9D}"/>
                </a:ext>
              </a:extLst>
            </p:cNvPr>
            <p:cNvSpPr/>
            <p:nvPr/>
          </p:nvSpPr>
          <p:spPr>
            <a:xfrm>
              <a:off x="7971500" y="927294"/>
              <a:ext cx="2807965" cy="203561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s-IS" sz="2400"/>
                <a:t>Health and beauty</a:t>
              </a:r>
              <a:br>
                <a:rPr lang="is-IS" sz="2400"/>
              </a:br>
              <a:endParaRPr lang="is-IS" sz="2400"/>
            </a:p>
            <a:p>
              <a:pPr algn="ctr"/>
              <a:endParaRPr lang="is-IS" b="1"/>
            </a:p>
          </p:txBody>
        </p:sp>
        <p:pic>
          <p:nvPicPr>
            <p:cNvPr id="23" name="Graphic 22" descr="Bell">
              <a:extLst>
                <a:ext uri="{FF2B5EF4-FFF2-40B4-BE49-F238E27FC236}">
                  <a16:creationId xmlns:a16="http://schemas.microsoft.com/office/drawing/2014/main" id="{2E257754-B3A1-4A69-90B2-89D847A90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143950" y="4194880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Sun">
              <a:extLst>
                <a:ext uri="{FF2B5EF4-FFF2-40B4-BE49-F238E27FC236}">
                  <a16:creationId xmlns:a16="http://schemas.microsoft.com/office/drawing/2014/main" id="{753CEE0E-5B3D-4DF3-B6F8-F76D3ED83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256303" y="1910432"/>
              <a:ext cx="914400" cy="914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3876CE-7EB0-4445-925E-BD14CDEC5769}"/>
              </a:ext>
            </a:extLst>
          </p:cNvPr>
          <p:cNvGrpSpPr/>
          <p:nvPr/>
        </p:nvGrpSpPr>
        <p:grpSpPr>
          <a:xfrm>
            <a:off x="962418" y="930140"/>
            <a:ext cx="2851335" cy="4403397"/>
            <a:chOff x="962418" y="930140"/>
            <a:chExt cx="2851335" cy="440339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0C4AFBC-4597-4D79-BF62-3244F43E9D43}"/>
                </a:ext>
              </a:extLst>
            </p:cNvPr>
            <p:cNvGrpSpPr/>
            <p:nvPr/>
          </p:nvGrpSpPr>
          <p:grpSpPr>
            <a:xfrm>
              <a:off x="962418" y="3297919"/>
              <a:ext cx="2807965" cy="2035618"/>
              <a:chOff x="375528" y="2673433"/>
              <a:chExt cx="2807965" cy="2035618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945C9C5-2675-40C0-A37D-E6DC1EB5D1A6}"/>
                  </a:ext>
                </a:extLst>
              </p:cNvPr>
              <p:cNvSpPr/>
              <p:nvPr/>
            </p:nvSpPr>
            <p:spPr>
              <a:xfrm>
                <a:off x="375528" y="2673433"/>
                <a:ext cx="2807965" cy="2035618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s-IS" sz="2400"/>
                  <a:t>Easy check-out</a:t>
                </a:r>
                <a:br>
                  <a:rPr lang="is-IS" sz="2400"/>
                </a:br>
                <a:endParaRPr lang="is-IS" sz="2400"/>
              </a:p>
              <a:p>
                <a:pPr algn="ctr"/>
                <a:endParaRPr lang="is-IS" b="1"/>
              </a:p>
            </p:txBody>
          </p:sp>
          <p:pic>
            <p:nvPicPr>
              <p:cNvPr id="25" name="Graphic 24" descr="Smiling face with solid fill">
                <a:extLst>
                  <a:ext uri="{FF2B5EF4-FFF2-40B4-BE49-F238E27FC236}">
                    <a16:creationId xmlns:a16="http://schemas.microsoft.com/office/drawing/2014/main" id="{38448667-0F64-4E68-A50A-EEF5E0CBA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66426" y="3622782"/>
                <a:ext cx="839382" cy="839382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065866E-A7B5-4241-A7FD-43A96BD6CD76}"/>
                </a:ext>
              </a:extLst>
            </p:cNvPr>
            <p:cNvGrpSpPr/>
            <p:nvPr/>
          </p:nvGrpSpPr>
          <p:grpSpPr>
            <a:xfrm>
              <a:off x="1005788" y="930140"/>
              <a:ext cx="2807965" cy="2035618"/>
              <a:chOff x="477217" y="301800"/>
              <a:chExt cx="2807965" cy="2035618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2BBD964-79F8-4F7E-91CA-1387E9FA9B8A}"/>
                  </a:ext>
                </a:extLst>
              </p:cNvPr>
              <p:cNvSpPr/>
              <p:nvPr/>
            </p:nvSpPr>
            <p:spPr>
              <a:xfrm>
                <a:off x="477217" y="301800"/>
                <a:ext cx="2807965" cy="2035618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s-IS" sz="2400"/>
                  <a:t>Online ordering</a:t>
                </a:r>
                <a:br>
                  <a:rPr lang="is-IS" sz="2400"/>
                </a:br>
                <a:endParaRPr lang="is-IS" sz="2400"/>
              </a:p>
              <a:p>
                <a:pPr algn="ctr"/>
                <a:endParaRPr lang="is-IS" b="1"/>
              </a:p>
            </p:txBody>
          </p:sp>
          <p:pic>
            <p:nvPicPr>
              <p:cNvPr id="19" name="Graphic 18" descr="Shopping bag">
                <a:extLst>
                  <a:ext uri="{FF2B5EF4-FFF2-40B4-BE49-F238E27FC236}">
                    <a16:creationId xmlns:a16="http://schemas.microsoft.com/office/drawing/2014/main" id="{ECAA957B-161D-4827-8A18-436BCB7C3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1879822" y="1268920"/>
                <a:ext cx="681744" cy="681744"/>
              </a:xfrm>
              <a:prstGeom prst="rect">
                <a:avLst/>
              </a:prstGeom>
            </p:spPr>
          </p:pic>
          <p:pic>
            <p:nvPicPr>
              <p:cNvPr id="31" name="Graphic 30" descr="Truck">
                <a:extLst>
                  <a:ext uri="{FF2B5EF4-FFF2-40B4-BE49-F238E27FC236}">
                    <a16:creationId xmlns:a16="http://schemas.microsoft.com/office/drawing/2014/main" id="{E7127FF8-0B36-449B-9E04-70A3F3080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71346" y="1291000"/>
                <a:ext cx="681744" cy="681744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AF19F4-ECB0-4766-B44F-777654D97457}"/>
              </a:ext>
            </a:extLst>
          </p:cNvPr>
          <p:cNvGrpSpPr/>
          <p:nvPr/>
        </p:nvGrpSpPr>
        <p:grpSpPr>
          <a:xfrm>
            <a:off x="4388813" y="930140"/>
            <a:ext cx="2872624" cy="4381023"/>
            <a:chOff x="4388813" y="930140"/>
            <a:chExt cx="2872624" cy="438102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069BE35-34A6-47C1-8489-4446997E31D6}"/>
                </a:ext>
              </a:extLst>
            </p:cNvPr>
            <p:cNvGrpSpPr/>
            <p:nvPr/>
          </p:nvGrpSpPr>
          <p:grpSpPr>
            <a:xfrm>
              <a:off x="4388813" y="930140"/>
              <a:ext cx="2807965" cy="2035618"/>
              <a:chOff x="4052352" y="314585"/>
              <a:chExt cx="2807965" cy="203561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DA900758-3A5B-435F-8224-99FBA7F66100}"/>
                  </a:ext>
                </a:extLst>
              </p:cNvPr>
              <p:cNvSpPr/>
              <p:nvPr/>
            </p:nvSpPr>
            <p:spPr>
              <a:xfrm>
                <a:off x="4052352" y="314585"/>
                <a:ext cx="2807965" cy="2035618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s-IS" sz="2400"/>
                  <a:t>Advisory role</a:t>
                </a:r>
                <a:br>
                  <a:rPr lang="is-IS" sz="2400"/>
                </a:br>
                <a:endParaRPr lang="is-IS" sz="2400"/>
              </a:p>
              <a:p>
                <a:pPr algn="ctr"/>
                <a:endParaRPr lang="is-IS" b="1"/>
              </a:p>
            </p:txBody>
          </p:sp>
          <p:pic>
            <p:nvPicPr>
              <p:cNvPr id="15" name="Graphic 14" descr="Magnifying glass">
                <a:extLst>
                  <a:ext uri="{FF2B5EF4-FFF2-40B4-BE49-F238E27FC236}">
                    <a16:creationId xmlns:a16="http://schemas.microsoft.com/office/drawing/2014/main" id="{ABB39693-6F24-4476-BE42-5E38A10ED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4230587" y="1232814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6D3FA06-CD95-4BE9-8DC7-2BB15066D63E}"/>
                </a:ext>
              </a:extLst>
            </p:cNvPr>
            <p:cNvGrpSpPr/>
            <p:nvPr/>
          </p:nvGrpSpPr>
          <p:grpSpPr>
            <a:xfrm>
              <a:off x="4453472" y="3275545"/>
              <a:ext cx="2807965" cy="2035618"/>
              <a:chOff x="3952517" y="2659990"/>
              <a:chExt cx="2807965" cy="2035618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21E3FA39-9D19-41C1-8E9C-102F75CDBC0C}"/>
                  </a:ext>
                </a:extLst>
              </p:cNvPr>
              <p:cNvSpPr/>
              <p:nvPr/>
            </p:nvSpPr>
            <p:spPr>
              <a:xfrm>
                <a:off x="3952517" y="2659990"/>
                <a:ext cx="2807965" cy="2035618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s-IS" sz="2400"/>
                  <a:t>Subscriptions</a:t>
                </a:r>
              </a:p>
              <a:p>
                <a:endParaRPr lang="is-IS" sz="2400"/>
              </a:p>
              <a:p>
                <a:pPr algn="ctr"/>
                <a:endParaRPr lang="is-IS" b="1"/>
              </a:p>
            </p:txBody>
          </p:sp>
          <p:grpSp>
            <p:nvGrpSpPr>
              <p:cNvPr id="45" name="Graphic 16" descr="Stopwatch">
                <a:extLst>
                  <a:ext uri="{FF2B5EF4-FFF2-40B4-BE49-F238E27FC236}">
                    <a16:creationId xmlns:a16="http://schemas.microsoft.com/office/drawing/2014/main" id="{B6BE47E3-5AF0-4497-8C6B-787E1AA8A51D}"/>
                  </a:ext>
                </a:extLst>
              </p:cNvPr>
              <p:cNvGrpSpPr/>
              <p:nvPr/>
            </p:nvGrpSpPr>
            <p:grpSpPr>
              <a:xfrm>
                <a:off x="4144985" y="3664092"/>
                <a:ext cx="798072" cy="798072"/>
                <a:chOff x="160487" y="3401546"/>
                <a:chExt cx="798072" cy="798072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761B905A-8CC9-4EBE-8CE8-A2B8ACDA1E27}"/>
                    </a:ext>
                  </a:extLst>
                </p:cNvPr>
                <p:cNvSpPr/>
                <p:nvPr/>
              </p:nvSpPr>
              <p:spPr>
                <a:xfrm>
                  <a:off x="537506" y="3653866"/>
                  <a:ext cx="41566" cy="41566"/>
                </a:xfrm>
                <a:custGeom>
                  <a:avLst/>
                  <a:gdLst>
                    <a:gd name="connsiteX0" fmla="*/ 38644 w 41566"/>
                    <a:gd name="connsiteY0" fmla="*/ 22017 h 41566"/>
                    <a:gd name="connsiteX1" fmla="*/ 22017 w 41566"/>
                    <a:gd name="connsiteY1" fmla="*/ 38644 h 41566"/>
                    <a:gd name="connsiteX2" fmla="*/ 5391 w 41566"/>
                    <a:gd name="connsiteY2" fmla="*/ 22017 h 41566"/>
                    <a:gd name="connsiteX3" fmla="*/ 22017 w 41566"/>
                    <a:gd name="connsiteY3" fmla="*/ 5391 h 41566"/>
                    <a:gd name="connsiteX4" fmla="*/ 38644 w 41566"/>
                    <a:gd name="connsiteY4" fmla="*/ 22017 h 4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66" h="41566">
                      <a:moveTo>
                        <a:pt x="38644" y="22017"/>
                      </a:moveTo>
                      <a:cubicBezTo>
                        <a:pt x="38644" y="31200"/>
                        <a:pt x="31200" y="38644"/>
                        <a:pt x="22017" y="38644"/>
                      </a:cubicBezTo>
                      <a:cubicBezTo>
                        <a:pt x="12835" y="38644"/>
                        <a:pt x="5391" y="31200"/>
                        <a:pt x="5391" y="22017"/>
                      </a:cubicBezTo>
                      <a:cubicBezTo>
                        <a:pt x="5391" y="12835"/>
                        <a:pt x="12835" y="5391"/>
                        <a:pt x="22017" y="5391"/>
                      </a:cubicBezTo>
                      <a:cubicBezTo>
                        <a:pt x="31200" y="5391"/>
                        <a:pt x="38644" y="12835"/>
                        <a:pt x="38644" y="220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03EADFD6-464C-49AF-8D69-4F491B4B004F}"/>
                    </a:ext>
                  </a:extLst>
                </p:cNvPr>
                <p:cNvSpPr/>
                <p:nvPr/>
              </p:nvSpPr>
              <p:spPr>
                <a:xfrm>
                  <a:off x="537506" y="3986396"/>
                  <a:ext cx="41566" cy="41566"/>
                </a:xfrm>
                <a:custGeom>
                  <a:avLst/>
                  <a:gdLst>
                    <a:gd name="connsiteX0" fmla="*/ 38644 w 41566"/>
                    <a:gd name="connsiteY0" fmla="*/ 22017 h 41566"/>
                    <a:gd name="connsiteX1" fmla="*/ 22017 w 41566"/>
                    <a:gd name="connsiteY1" fmla="*/ 38644 h 41566"/>
                    <a:gd name="connsiteX2" fmla="*/ 5391 w 41566"/>
                    <a:gd name="connsiteY2" fmla="*/ 22017 h 41566"/>
                    <a:gd name="connsiteX3" fmla="*/ 22017 w 41566"/>
                    <a:gd name="connsiteY3" fmla="*/ 5391 h 41566"/>
                    <a:gd name="connsiteX4" fmla="*/ 38644 w 41566"/>
                    <a:gd name="connsiteY4" fmla="*/ 22017 h 4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66" h="41566">
                      <a:moveTo>
                        <a:pt x="38644" y="22017"/>
                      </a:moveTo>
                      <a:cubicBezTo>
                        <a:pt x="38644" y="31200"/>
                        <a:pt x="31200" y="38644"/>
                        <a:pt x="22017" y="38644"/>
                      </a:cubicBezTo>
                      <a:cubicBezTo>
                        <a:pt x="12835" y="38644"/>
                        <a:pt x="5391" y="31200"/>
                        <a:pt x="5391" y="22017"/>
                      </a:cubicBezTo>
                      <a:cubicBezTo>
                        <a:pt x="5391" y="12835"/>
                        <a:pt x="12835" y="5391"/>
                        <a:pt x="22017" y="5391"/>
                      </a:cubicBezTo>
                      <a:cubicBezTo>
                        <a:pt x="31200" y="5391"/>
                        <a:pt x="38644" y="12835"/>
                        <a:pt x="38644" y="220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A611B8C4-56FB-4897-A403-028C1A1F072C}"/>
                    </a:ext>
                  </a:extLst>
                </p:cNvPr>
                <p:cNvSpPr/>
                <p:nvPr/>
              </p:nvSpPr>
              <p:spPr>
                <a:xfrm>
                  <a:off x="703771" y="3811818"/>
                  <a:ext cx="41566" cy="41566"/>
                </a:xfrm>
                <a:custGeom>
                  <a:avLst/>
                  <a:gdLst>
                    <a:gd name="connsiteX0" fmla="*/ 38644 w 41566"/>
                    <a:gd name="connsiteY0" fmla="*/ 22017 h 41566"/>
                    <a:gd name="connsiteX1" fmla="*/ 22017 w 41566"/>
                    <a:gd name="connsiteY1" fmla="*/ 38644 h 41566"/>
                    <a:gd name="connsiteX2" fmla="*/ 5391 w 41566"/>
                    <a:gd name="connsiteY2" fmla="*/ 22017 h 41566"/>
                    <a:gd name="connsiteX3" fmla="*/ 22017 w 41566"/>
                    <a:gd name="connsiteY3" fmla="*/ 5391 h 41566"/>
                    <a:gd name="connsiteX4" fmla="*/ 38644 w 41566"/>
                    <a:gd name="connsiteY4" fmla="*/ 22017 h 4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66" h="41566">
                      <a:moveTo>
                        <a:pt x="38644" y="22017"/>
                      </a:moveTo>
                      <a:cubicBezTo>
                        <a:pt x="38644" y="31200"/>
                        <a:pt x="31200" y="38644"/>
                        <a:pt x="22017" y="38644"/>
                      </a:cubicBezTo>
                      <a:cubicBezTo>
                        <a:pt x="12835" y="38644"/>
                        <a:pt x="5391" y="31200"/>
                        <a:pt x="5391" y="22017"/>
                      </a:cubicBezTo>
                      <a:cubicBezTo>
                        <a:pt x="5391" y="12835"/>
                        <a:pt x="12835" y="5391"/>
                        <a:pt x="22017" y="5391"/>
                      </a:cubicBezTo>
                      <a:cubicBezTo>
                        <a:pt x="31200" y="5391"/>
                        <a:pt x="38644" y="12835"/>
                        <a:pt x="38644" y="220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37136E06-AE26-4D27-B32B-25B51698D38C}"/>
                    </a:ext>
                  </a:extLst>
                </p:cNvPr>
                <p:cNvSpPr/>
                <p:nvPr/>
              </p:nvSpPr>
              <p:spPr>
                <a:xfrm>
                  <a:off x="371241" y="3811818"/>
                  <a:ext cx="41566" cy="41566"/>
                </a:xfrm>
                <a:custGeom>
                  <a:avLst/>
                  <a:gdLst>
                    <a:gd name="connsiteX0" fmla="*/ 38644 w 41566"/>
                    <a:gd name="connsiteY0" fmla="*/ 22017 h 41566"/>
                    <a:gd name="connsiteX1" fmla="*/ 22017 w 41566"/>
                    <a:gd name="connsiteY1" fmla="*/ 38644 h 41566"/>
                    <a:gd name="connsiteX2" fmla="*/ 5391 w 41566"/>
                    <a:gd name="connsiteY2" fmla="*/ 22017 h 41566"/>
                    <a:gd name="connsiteX3" fmla="*/ 22017 w 41566"/>
                    <a:gd name="connsiteY3" fmla="*/ 5391 h 41566"/>
                    <a:gd name="connsiteX4" fmla="*/ 38644 w 41566"/>
                    <a:gd name="connsiteY4" fmla="*/ 22017 h 4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66" h="41566">
                      <a:moveTo>
                        <a:pt x="38644" y="22017"/>
                      </a:moveTo>
                      <a:cubicBezTo>
                        <a:pt x="38644" y="31200"/>
                        <a:pt x="31200" y="38644"/>
                        <a:pt x="22017" y="38644"/>
                      </a:cubicBezTo>
                      <a:cubicBezTo>
                        <a:pt x="12835" y="38644"/>
                        <a:pt x="5391" y="31200"/>
                        <a:pt x="5391" y="22017"/>
                      </a:cubicBezTo>
                      <a:cubicBezTo>
                        <a:pt x="5391" y="12835"/>
                        <a:pt x="12835" y="5391"/>
                        <a:pt x="22017" y="5391"/>
                      </a:cubicBezTo>
                      <a:cubicBezTo>
                        <a:pt x="31200" y="5391"/>
                        <a:pt x="38644" y="12835"/>
                        <a:pt x="38644" y="220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04E06AC9-D670-4962-964D-C89B66002E09}"/>
                    </a:ext>
                  </a:extLst>
                </p:cNvPr>
                <p:cNvSpPr/>
                <p:nvPr/>
              </p:nvSpPr>
              <p:spPr>
                <a:xfrm>
                  <a:off x="537506" y="3712059"/>
                  <a:ext cx="116386" cy="216145"/>
                </a:xfrm>
                <a:custGeom>
                  <a:avLst/>
                  <a:gdLst>
                    <a:gd name="connsiteX0" fmla="*/ 38644 w 116385"/>
                    <a:gd name="connsiteY0" fmla="*/ 5391 h 216144"/>
                    <a:gd name="connsiteX1" fmla="*/ 5391 w 116385"/>
                    <a:gd name="connsiteY1" fmla="*/ 5391 h 216144"/>
                    <a:gd name="connsiteX2" fmla="*/ 5391 w 116385"/>
                    <a:gd name="connsiteY2" fmla="*/ 121776 h 216144"/>
                    <a:gd name="connsiteX3" fmla="*/ 10379 w 116385"/>
                    <a:gd name="connsiteY3" fmla="*/ 133415 h 216144"/>
                    <a:gd name="connsiteX4" fmla="*/ 92680 w 116385"/>
                    <a:gd name="connsiteY4" fmla="*/ 215716 h 216144"/>
                    <a:gd name="connsiteX5" fmla="*/ 115957 w 116385"/>
                    <a:gd name="connsiteY5" fmla="*/ 192439 h 216144"/>
                    <a:gd name="connsiteX6" fmla="*/ 38644 w 116385"/>
                    <a:gd name="connsiteY6" fmla="*/ 115126 h 216144"/>
                    <a:gd name="connsiteX7" fmla="*/ 38644 w 116385"/>
                    <a:gd name="connsiteY7" fmla="*/ 5391 h 216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385" h="216144">
                      <a:moveTo>
                        <a:pt x="38644" y="5391"/>
                      </a:moveTo>
                      <a:lnTo>
                        <a:pt x="5391" y="5391"/>
                      </a:lnTo>
                      <a:lnTo>
                        <a:pt x="5391" y="121776"/>
                      </a:lnTo>
                      <a:cubicBezTo>
                        <a:pt x="5391" y="125933"/>
                        <a:pt x="7053" y="130089"/>
                        <a:pt x="10379" y="133415"/>
                      </a:cubicBezTo>
                      <a:lnTo>
                        <a:pt x="92680" y="215716"/>
                      </a:lnTo>
                      <a:lnTo>
                        <a:pt x="115957" y="192439"/>
                      </a:lnTo>
                      <a:lnTo>
                        <a:pt x="38644" y="115126"/>
                      </a:lnTo>
                      <a:lnTo>
                        <a:pt x="38644" y="53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B815C6-A046-4C54-A1E6-C59D6B2C97AF}"/>
                    </a:ext>
                  </a:extLst>
                </p:cNvPr>
                <p:cNvSpPr/>
                <p:nvPr/>
              </p:nvSpPr>
              <p:spPr>
                <a:xfrm>
                  <a:off x="271736" y="3470975"/>
                  <a:ext cx="573614" cy="656747"/>
                </a:xfrm>
                <a:custGeom>
                  <a:avLst/>
                  <a:gdLst>
                    <a:gd name="connsiteX0" fmla="*/ 287787 w 573614"/>
                    <a:gd name="connsiteY0" fmla="*/ 603945 h 656746"/>
                    <a:gd name="connsiteX1" fmla="*/ 55016 w 573614"/>
                    <a:gd name="connsiteY1" fmla="*/ 371174 h 656746"/>
                    <a:gd name="connsiteX2" fmla="*/ 287787 w 573614"/>
                    <a:gd name="connsiteY2" fmla="*/ 138403 h 656746"/>
                    <a:gd name="connsiteX3" fmla="*/ 520558 w 573614"/>
                    <a:gd name="connsiteY3" fmla="*/ 371174 h 656746"/>
                    <a:gd name="connsiteX4" fmla="*/ 287787 w 573614"/>
                    <a:gd name="connsiteY4" fmla="*/ 603945 h 656746"/>
                    <a:gd name="connsiteX5" fmla="*/ 287787 w 573614"/>
                    <a:gd name="connsiteY5" fmla="*/ 603945 h 656746"/>
                    <a:gd name="connsiteX6" fmla="*/ 484811 w 573614"/>
                    <a:gd name="connsiteY6" fmla="*/ 168330 h 656746"/>
                    <a:gd name="connsiteX7" fmla="*/ 509751 w 573614"/>
                    <a:gd name="connsiteY7" fmla="*/ 143391 h 656746"/>
                    <a:gd name="connsiteX8" fmla="*/ 508919 w 573614"/>
                    <a:gd name="connsiteY8" fmla="*/ 108475 h 656746"/>
                    <a:gd name="connsiteX9" fmla="*/ 474004 w 573614"/>
                    <a:gd name="connsiteY9" fmla="*/ 107644 h 656746"/>
                    <a:gd name="connsiteX10" fmla="*/ 445739 w 573614"/>
                    <a:gd name="connsiteY10" fmla="*/ 136740 h 656746"/>
                    <a:gd name="connsiteX11" fmla="*/ 312727 w 573614"/>
                    <a:gd name="connsiteY11" fmla="*/ 90186 h 656746"/>
                    <a:gd name="connsiteX12" fmla="*/ 312727 w 573614"/>
                    <a:gd name="connsiteY12" fmla="*/ 55270 h 656746"/>
                    <a:gd name="connsiteX13" fmla="*/ 387546 w 573614"/>
                    <a:gd name="connsiteY13" fmla="*/ 55270 h 656746"/>
                    <a:gd name="connsiteX14" fmla="*/ 387546 w 573614"/>
                    <a:gd name="connsiteY14" fmla="*/ 5391 h 656746"/>
                    <a:gd name="connsiteX15" fmla="*/ 188028 w 573614"/>
                    <a:gd name="connsiteY15" fmla="*/ 5391 h 656746"/>
                    <a:gd name="connsiteX16" fmla="*/ 188028 w 573614"/>
                    <a:gd name="connsiteY16" fmla="*/ 55270 h 656746"/>
                    <a:gd name="connsiteX17" fmla="*/ 262847 w 573614"/>
                    <a:gd name="connsiteY17" fmla="*/ 55270 h 656746"/>
                    <a:gd name="connsiteX18" fmla="*/ 262847 w 573614"/>
                    <a:gd name="connsiteY18" fmla="*/ 89354 h 656746"/>
                    <a:gd name="connsiteX19" fmla="*/ 7630 w 573614"/>
                    <a:gd name="connsiteY19" fmla="*/ 335427 h 656746"/>
                    <a:gd name="connsiteX20" fmla="*/ 193847 w 573614"/>
                    <a:gd name="connsiteY20" fmla="*/ 637198 h 656746"/>
                    <a:gd name="connsiteX21" fmla="*/ 528871 w 573614"/>
                    <a:gd name="connsiteY21" fmla="*/ 519981 h 656746"/>
                    <a:gd name="connsiteX22" fmla="*/ 484811 w 573614"/>
                    <a:gd name="connsiteY22" fmla="*/ 168330 h 656746"/>
                    <a:gd name="connsiteX23" fmla="*/ 484811 w 573614"/>
                    <a:gd name="connsiteY23" fmla="*/ 168330 h 656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573614" h="656746">
                      <a:moveTo>
                        <a:pt x="287787" y="603945"/>
                      </a:moveTo>
                      <a:cubicBezTo>
                        <a:pt x="158932" y="603945"/>
                        <a:pt x="55016" y="500029"/>
                        <a:pt x="55016" y="371174"/>
                      </a:cubicBezTo>
                      <a:cubicBezTo>
                        <a:pt x="55016" y="242318"/>
                        <a:pt x="158932" y="138403"/>
                        <a:pt x="287787" y="138403"/>
                      </a:cubicBezTo>
                      <a:cubicBezTo>
                        <a:pt x="416642" y="138403"/>
                        <a:pt x="520558" y="242318"/>
                        <a:pt x="520558" y="371174"/>
                      </a:cubicBezTo>
                      <a:cubicBezTo>
                        <a:pt x="520558" y="500029"/>
                        <a:pt x="416642" y="603945"/>
                        <a:pt x="287787" y="603945"/>
                      </a:cubicBezTo>
                      <a:lnTo>
                        <a:pt x="287787" y="603945"/>
                      </a:lnTo>
                      <a:close/>
                      <a:moveTo>
                        <a:pt x="484811" y="168330"/>
                      </a:moveTo>
                      <a:lnTo>
                        <a:pt x="509751" y="143391"/>
                      </a:lnTo>
                      <a:cubicBezTo>
                        <a:pt x="518895" y="133415"/>
                        <a:pt x="518895" y="118451"/>
                        <a:pt x="508919" y="108475"/>
                      </a:cubicBezTo>
                      <a:cubicBezTo>
                        <a:pt x="499775" y="99330"/>
                        <a:pt x="483980" y="98499"/>
                        <a:pt x="474004" y="107644"/>
                      </a:cubicBezTo>
                      <a:lnTo>
                        <a:pt x="445739" y="136740"/>
                      </a:lnTo>
                      <a:cubicBezTo>
                        <a:pt x="405835" y="110138"/>
                        <a:pt x="360112" y="93511"/>
                        <a:pt x="312727" y="90186"/>
                      </a:cubicBezTo>
                      <a:lnTo>
                        <a:pt x="312727" y="55270"/>
                      </a:lnTo>
                      <a:lnTo>
                        <a:pt x="387546" y="55270"/>
                      </a:lnTo>
                      <a:lnTo>
                        <a:pt x="387546" y="5391"/>
                      </a:lnTo>
                      <a:lnTo>
                        <a:pt x="188028" y="5391"/>
                      </a:lnTo>
                      <a:lnTo>
                        <a:pt x="188028" y="55270"/>
                      </a:lnTo>
                      <a:lnTo>
                        <a:pt x="262847" y="55270"/>
                      </a:lnTo>
                      <a:lnTo>
                        <a:pt x="262847" y="89354"/>
                      </a:lnTo>
                      <a:cubicBezTo>
                        <a:pt x="130667" y="100993"/>
                        <a:pt x="24257" y="203246"/>
                        <a:pt x="7630" y="335427"/>
                      </a:cubicBezTo>
                      <a:cubicBezTo>
                        <a:pt x="-8996" y="467607"/>
                        <a:pt x="68317" y="593137"/>
                        <a:pt x="193847" y="637198"/>
                      </a:cubicBezTo>
                      <a:cubicBezTo>
                        <a:pt x="319377" y="681258"/>
                        <a:pt x="458209" y="633041"/>
                        <a:pt x="528871" y="519981"/>
                      </a:cubicBezTo>
                      <a:cubicBezTo>
                        <a:pt x="599534" y="406921"/>
                        <a:pt x="579582" y="260607"/>
                        <a:pt x="484811" y="168330"/>
                      </a:cubicBezTo>
                      <a:lnTo>
                        <a:pt x="484811" y="1683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s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324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95FB17-F0D3-4310-B7C3-C8E6CFF14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/>
              <a:t>Unified commerce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F33A7-DDC3-41D7-8D85-3D3CDEF2DB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7" y="908049"/>
            <a:ext cx="9745694" cy="4681539"/>
          </a:xfrm>
        </p:spPr>
        <p:txBody>
          <a:bodyPr/>
          <a:lstStyle/>
          <a:p>
            <a:r>
              <a:rPr lang="is-IS" b="1"/>
              <a:t>Goal</a:t>
            </a:r>
          </a:p>
          <a:p>
            <a:pPr lvl="1"/>
            <a:r>
              <a:rPr lang="is-IS"/>
              <a:t>Possible to handle prescriptions ordered in different channels</a:t>
            </a:r>
          </a:p>
          <a:p>
            <a:r>
              <a:rPr lang="is-IS" b="1"/>
              <a:t>Solution</a:t>
            </a:r>
          </a:p>
          <a:p>
            <a:pPr lvl="1"/>
            <a:r>
              <a:rPr lang="is-IS"/>
              <a:t>Extend </a:t>
            </a:r>
            <a:r>
              <a:rPr lang="is-IS" b="1"/>
              <a:t>Customer Orders </a:t>
            </a:r>
            <a:r>
              <a:rPr lang="is-IS"/>
              <a:t>in LS Central to support prescriptions</a:t>
            </a:r>
          </a:p>
          <a:p>
            <a:pPr lvl="1"/>
            <a:r>
              <a:rPr lang="is-IS"/>
              <a:t>Pharmacy process is needed before the Customer Order can be delivered and posted</a:t>
            </a:r>
          </a:p>
          <a:p>
            <a:pPr lvl="1"/>
            <a:r>
              <a:rPr lang="is-IS"/>
              <a:t>Regular Customer Order posting from POS or Sales Order</a:t>
            </a:r>
          </a:p>
          <a:p>
            <a:pPr lvl="1"/>
            <a:r>
              <a:rPr lang="is-IS"/>
              <a:t>Basic web services provided, but some customization to be expected</a:t>
            </a:r>
          </a:p>
          <a:p>
            <a:pPr lvl="1"/>
            <a:r>
              <a:rPr lang="is-IS"/>
              <a:t>Connection to e-Prescriptions  and insurance either via LS Central or from the customer‘s solution</a:t>
            </a:r>
          </a:p>
        </p:txBody>
      </p:sp>
    </p:spTree>
    <p:extLst>
      <p:ext uri="{BB962C8B-B14F-4D97-AF65-F5344CB8AC3E}">
        <p14:creationId xmlns:p14="http://schemas.microsoft.com/office/powerpoint/2010/main" val="8975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116411B-E599-0C47-85B4-C17E0031445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" b="48"/>
          <a:stretch/>
        </p:blipFill>
        <p:spPr>
          <a:xfrm>
            <a:off x="0" y="0"/>
            <a:ext cx="5735638" cy="59499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611A0-DF65-C146-8C32-E29E58A2B5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Overview - </a:t>
            </a:r>
            <a:r>
              <a:rPr lang="is-IS"/>
              <a:t>Lego methodology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AA770-1B65-0C4E-B6FC-CFD8B67C61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88050" y="2349500"/>
            <a:ext cx="6203950" cy="3025775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228594" lvl="1"/>
            <a:r>
              <a:rPr lang="is-IS" sz="2000">
                <a:solidFill>
                  <a:schemeClr val="bg1"/>
                </a:solidFill>
              </a:rPr>
              <a:t>Each component in the system is like a Lego brick with </a:t>
            </a:r>
            <a:r>
              <a:rPr lang="is-IS" sz="2000" b="1">
                <a:solidFill>
                  <a:schemeClr val="bg1"/>
                </a:solidFill>
              </a:rPr>
              <a:t>seamless data integration </a:t>
            </a:r>
          </a:p>
          <a:p>
            <a:pPr marL="228594" lvl="1"/>
            <a:r>
              <a:rPr lang="is-IS" sz="2000">
                <a:solidFill>
                  <a:schemeClr val="bg1"/>
                </a:solidFill>
              </a:rPr>
              <a:t>For customers, this means that it is now possible to </a:t>
            </a:r>
            <a:r>
              <a:rPr lang="is-IS" sz="2000" b="1">
                <a:solidFill>
                  <a:schemeClr val="bg1"/>
                </a:solidFill>
              </a:rPr>
              <a:t>update the system</a:t>
            </a:r>
            <a:r>
              <a:rPr lang="is-IS" sz="2000">
                <a:solidFill>
                  <a:schemeClr val="bg1"/>
                </a:solidFill>
              </a:rPr>
              <a:t> without a major upgrade project</a:t>
            </a:r>
            <a:endParaRPr lang="is-IS" sz="2000">
              <a:solidFill>
                <a:schemeClr val="bg1"/>
              </a:solidFill>
              <a:cs typeface="Segoe UI"/>
            </a:endParaRPr>
          </a:p>
          <a:p>
            <a:pPr marL="228594" lvl="1"/>
            <a:r>
              <a:rPr lang="is-IS" sz="2000">
                <a:solidFill>
                  <a:schemeClr val="bg1"/>
                </a:solidFill>
              </a:rPr>
              <a:t>Can function as a standalone </a:t>
            </a:r>
            <a:r>
              <a:rPr lang="is-IS" sz="2000" b="1">
                <a:solidFill>
                  <a:schemeClr val="bg1"/>
                </a:solidFill>
              </a:rPr>
              <a:t>pharmacy solution</a:t>
            </a:r>
            <a:r>
              <a:rPr lang="is-IS" sz="2000">
                <a:solidFill>
                  <a:schemeClr val="bg1"/>
                </a:solidFill>
              </a:rPr>
              <a:t> or a complete ERP, retail and pharmacy solution</a:t>
            </a:r>
            <a:endParaRPr lang="is-IS" sz="2000">
              <a:solidFill>
                <a:schemeClr val="bg1"/>
              </a:solidFill>
              <a:cs typeface="Segoe UI"/>
            </a:endParaRPr>
          </a:p>
          <a:p>
            <a:pPr marL="228594" lvl="1"/>
            <a:r>
              <a:rPr lang="is-IS" sz="2000">
                <a:solidFill>
                  <a:schemeClr val="bg1"/>
                </a:solidFill>
              </a:rPr>
              <a:t>Supports </a:t>
            </a:r>
            <a:r>
              <a:rPr lang="is-IS" sz="2000" b="1">
                <a:solidFill>
                  <a:schemeClr val="bg1"/>
                </a:solidFill>
              </a:rPr>
              <a:t>Unified Commerce</a:t>
            </a:r>
            <a:r>
              <a:rPr lang="is-IS" sz="2000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unifying all channels &amp; running them from the same back-end solution</a:t>
            </a:r>
            <a:endParaRPr lang="en-US" sz="2000">
              <a:solidFill>
                <a:schemeClr val="bg1"/>
              </a:solidFill>
              <a:cs typeface="Segoe UI"/>
            </a:endParaRPr>
          </a:p>
          <a:p>
            <a:pPr marL="228594" lvl="1"/>
            <a:r>
              <a:rPr lang="en-US" sz="2000" b="1">
                <a:solidFill>
                  <a:schemeClr val="bg1"/>
                </a:solidFill>
                <a:cs typeface="Segoe UI"/>
              </a:rPr>
              <a:t>Member management</a:t>
            </a:r>
            <a:r>
              <a:rPr lang="en-US" sz="2000">
                <a:solidFill>
                  <a:schemeClr val="bg1"/>
                </a:solidFill>
                <a:cs typeface="Segoe UI"/>
              </a:rPr>
              <a:t> or loyalty program is integrated part of the solution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EB84D-3944-BC4A-81AD-478A43B39ED9}"/>
              </a:ext>
            </a:extLst>
          </p:cNvPr>
          <p:cNvSpPr/>
          <p:nvPr/>
        </p:nvSpPr>
        <p:spPr>
          <a:xfrm>
            <a:off x="2697997" y="3838093"/>
            <a:ext cx="2122083" cy="787759"/>
          </a:xfrm>
          <a:prstGeom prst="rect">
            <a:avLst/>
          </a:prstGeom>
          <a:solidFill>
            <a:srgbClr val="6BC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s-IS" b="1">
                <a:solidFill>
                  <a:prstClr val="white"/>
                </a:solidFill>
                <a:latin typeface="Segoe UI"/>
              </a:rPr>
              <a:t>LS Central</a:t>
            </a:r>
            <a:endParaRPr lang="en-US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DE6D0F-24F4-644E-9FC0-7663D890F557}"/>
              </a:ext>
            </a:extLst>
          </p:cNvPr>
          <p:cNvSpPr/>
          <p:nvPr/>
        </p:nvSpPr>
        <p:spPr>
          <a:xfrm>
            <a:off x="2697997" y="2945904"/>
            <a:ext cx="2122083" cy="776093"/>
          </a:xfrm>
          <a:prstGeom prst="rect">
            <a:avLst/>
          </a:prstGeom>
          <a:solidFill>
            <a:srgbClr val="3E4648"/>
          </a:solidFill>
          <a:ln>
            <a:solidFill>
              <a:srgbClr val="6BC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s-IS" b="1" dirty="0">
                <a:solidFill>
                  <a:prstClr val="white"/>
                </a:solidFill>
                <a:latin typeface="Segoe UI"/>
              </a:rPr>
              <a:t>LS </a:t>
            </a:r>
            <a:r>
              <a:rPr lang="is-IS" b="1" dirty="0" smtClean="0">
                <a:solidFill>
                  <a:prstClr val="white"/>
                </a:solidFill>
                <a:latin typeface="Segoe UI"/>
              </a:rPr>
              <a:t>Central for pharmacy</a:t>
            </a:r>
            <a:endParaRPr lang="en-US" b="1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714F2B-C225-0C4F-A905-73D5A19AF776}"/>
              </a:ext>
            </a:extLst>
          </p:cNvPr>
          <p:cNvSpPr/>
          <p:nvPr/>
        </p:nvSpPr>
        <p:spPr>
          <a:xfrm>
            <a:off x="2697997" y="2210917"/>
            <a:ext cx="2122083" cy="618892"/>
          </a:xfrm>
          <a:prstGeom prst="rect">
            <a:avLst/>
          </a:prstGeom>
          <a:solidFill>
            <a:srgbClr val="3E4648"/>
          </a:solidFill>
          <a:ln>
            <a:solidFill>
              <a:srgbClr val="6BC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s-IS" b="1">
                <a:solidFill>
                  <a:prstClr val="white"/>
                </a:solidFill>
                <a:latin typeface="Segoe UI"/>
              </a:rPr>
              <a:t>Country </a:t>
            </a:r>
          </a:p>
          <a:p>
            <a:pPr algn="ctr" defTabSz="914377"/>
            <a:r>
              <a:rPr lang="is-IS" b="1">
                <a:solidFill>
                  <a:prstClr val="white"/>
                </a:solidFill>
                <a:latin typeface="Segoe UI"/>
              </a:rPr>
              <a:t>Integration</a:t>
            </a:r>
            <a:endParaRPr lang="en-US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3D0D63-75F4-4476-A70A-3EA83F556388}"/>
              </a:ext>
            </a:extLst>
          </p:cNvPr>
          <p:cNvSpPr/>
          <p:nvPr/>
        </p:nvSpPr>
        <p:spPr>
          <a:xfrm>
            <a:off x="2714197" y="4741140"/>
            <a:ext cx="2105883" cy="966971"/>
          </a:xfrm>
          <a:prstGeom prst="rect">
            <a:avLst/>
          </a:prstGeom>
          <a:solidFill>
            <a:srgbClr val="6BC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s-IS" b="1">
                <a:solidFill>
                  <a:prstClr val="white"/>
                </a:solidFill>
                <a:latin typeface="Segoe UI"/>
              </a:rPr>
              <a:t>MS </a:t>
            </a:r>
            <a:r>
              <a:rPr lang="en-GB" b="1">
                <a:solidFill>
                  <a:prstClr val="white"/>
                </a:solidFill>
                <a:latin typeface="Segoe UI"/>
              </a:rPr>
              <a:t>Dynamics 365 Business Central</a:t>
            </a:r>
            <a:endParaRPr lang="en-US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70CC51-86D7-4857-AF4C-FAAE4CB01F89}"/>
              </a:ext>
            </a:extLst>
          </p:cNvPr>
          <p:cNvSpPr txBox="1">
            <a:spLocks/>
          </p:cNvSpPr>
          <p:nvPr/>
        </p:nvSpPr>
        <p:spPr>
          <a:xfrm>
            <a:off x="4765879" y="908051"/>
            <a:ext cx="4653800" cy="1079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2400" dirty="0">
                <a:solidFill>
                  <a:schemeClr val="bg1"/>
                </a:solidFill>
              </a:rPr>
              <a:t>Modular design of LS </a:t>
            </a:r>
            <a:r>
              <a:rPr lang="en-US" sz="2400" dirty="0">
                <a:solidFill>
                  <a:schemeClr val="bg1"/>
                </a:solidFill>
              </a:rPr>
              <a:t>Central</a:t>
            </a:r>
            <a:r>
              <a:rPr lang="is-IS" sz="2400" dirty="0">
                <a:solidFill>
                  <a:schemeClr val="bg1"/>
                </a:solidFill>
              </a:rPr>
              <a:t> and LS Central for </a:t>
            </a:r>
            <a:r>
              <a:rPr lang="is-IS" sz="2400" dirty="0" smtClean="0">
                <a:solidFill>
                  <a:schemeClr val="bg1"/>
                </a:solidFill>
              </a:rPr>
              <a:t>pharmacy</a:t>
            </a:r>
            <a:endParaRPr lang="is-I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91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78D316-C3A4-4A4A-A5D8-4513CE7298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Building blocks of LS Central for </a:t>
            </a:r>
            <a:r>
              <a:rPr lang="is-IS" dirty="0" smtClean="0"/>
              <a:t>pharmacy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FDF8-3F28-4A0B-8FE9-F8AE0E60EE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7" y="908049"/>
            <a:ext cx="5984334" cy="4681539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s-IS" b="1"/>
              <a:t>People</a:t>
            </a:r>
          </a:p>
          <a:p>
            <a:pPr marL="457200" lvl="1" indent="0">
              <a:buNone/>
            </a:pPr>
            <a:r>
              <a:rPr lang="is-IS"/>
              <a:t>Pharmacy Customer</a:t>
            </a:r>
          </a:p>
          <a:p>
            <a:pPr marL="457200" lvl="1" indent="0">
              <a:buNone/>
            </a:pPr>
            <a:r>
              <a:rPr lang="is-IS"/>
              <a:t>Issuer (doctors etc)</a:t>
            </a:r>
          </a:p>
          <a:p>
            <a:pPr marL="457200" lvl="1" indent="0">
              <a:buNone/>
            </a:pPr>
            <a:r>
              <a:rPr lang="is-IS"/>
              <a:t>Staff</a:t>
            </a:r>
          </a:p>
          <a:p>
            <a:pPr marL="0" indent="0">
              <a:buNone/>
            </a:pPr>
            <a:r>
              <a:rPr lang="is-IS" b="1"/>
              <a:t>Items</a:t>
            </a:r>
          </a:p>
          <a:p>
            <a:pPr marL="457200" lvl="1" indent="0">
              <a:buNone/>
            </a:pPr>
            <a:r>
              <a:rPr lang="is-IS"/>
              <a:t>Pharmacy Item and Pharmacy Product</a:t>
            </a:r>
          </a:p>
          <a:p>
            <a:pPr marL="0" indent="0">
              <a:buNone/>
            </a:pPr>
            <a:r>
              <a:rPr lang="is-IS" b="1"/>
              <a:t>Prescriptions</a:t>
            </a:r>
          </a:p>
          <a:p>
            <a:pPr marL="457200" lvl="1" indent="0">
              <a:buNone/>
            </a:pPr>
            <a:r>
              <a:rPr lang="is-IS"/>
              <a:t>Prescription Order and Order Line</a:t>
            </a:r>
          </a:p>
          <a:p>
            <a:pPr marL="457200" lvl="1" indent="0">
              <a:buNone/>
            </a:pPr>
            <a:r>
              <a:rPr lang="is-IS"/>
              <a:t>e-Prescription for integrations</a:t>
            </a:r>
          </a:p>
          <a:p>
            <a:pPr lvl="1"/>
            <a:endParaRPr lang="is-I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87BF29-6031-4AC2-A7CE-B97601B3FE19}"/>
              </a:ext>
            </a:extLst>
          </p:cNvPr>
          <p:cNvSpPr txBox="1">
            <a:spLocks/>
          </p:cNvSpPr>
          <p:nvPr/>
        </p:nvSpPr>
        <p:spPr>
          <a:xfrm>
            <a:off x="7023370" y="908048"/>
            <a:ext cx="4847618" cy="46815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/>
              <a:t>Functions</a:t>
            </a:r>
          </a:p>
          <a:p>
            <a:pPr lvl="1"/>
            <a:r>
              <a:rPr lang="is-IS"/>
              <a:t>Payments using POS</a:t>
            </a:r>
          </a:p>
          <a:p>
            <a:pPr lvl="1"/>
            <a:r>
              <a:rPr lang="is-IS"/>
              <a:t>Pricing based on LS Central (POS basket calculation)</a:t>
            </a:r>
          </a:p>
          <a:p>
            <a:pPr lvl="1"/>
            <a:r>
              <a:rPr lang="is-IS"/>
              <a:t>Subscriptions</a:t>
            </a:r>
          </a:p>
          <a:p>
            <a:pPr lvl="1"/>
            <a:r>
              <a:rPr lang="is-IS"/>
              <a:t>Event publishers</a:t>
            </a:r>
          </a:p>
          <a:p>
            <a:pPr lvl="2"/>
            <a:r>
              <a:rPr lang="is-IS"/>
              <a:t>Get Customer</a:t>
            </a:r>
          </a:p>
          <a:p>
            <a:pPr lvl="2"/>
            <a:r>
              <a:rPr lang="is-IS"/>
              <a:t>Get e-Prescription</a:t>
            </a:r>
          </a:p>
          <a:p>
            <a:pPr lvl="2"/>
            <a:r>
              <a:rPr lang="is-IS"/>
              <a:t>Calculate Insurance</a:t>
            </a:r>
          </a:p>
          <a:p>
            <a:pPr lvl="1"/>
            <a:endParaRPr lang="is-IS"/>
          </a:p>
          <a:p>
            <a:pPr lvl="1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4136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F8F249-4AD3-4906-B83B-4E327E1256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/>
              <a:t>Localizing the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EFA1-B93A-4918-BE24-5F2BB00913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7" y="908049"/>
            <a:ext cx="5484979" cy="4681539"/>
          </a:xfrm>
        </p:spPr>
        <p:txBody>
          <a:bodyPr/>
          <a:lstStyle/>
          <a:p>
            <a:r>
              <a:rPr lang="is-IS" sz="2400" dirty="0"/>
              <a:t>LS Central for </a:t>
            </a:r>
            <a:r>
              <a:rPr lang="is-IS" sz="2400" dirty="0" smtClean="0"/>
              <a:t>pharmacy</a:t>
            </a:r>
            <a:endParaRPr lang="is-IS" sz="2400" dirty="0"/>
          </a:p>
          <a:p>
            <a:pPr lvl="1"/>
            <a:r>
              <a:rPr lang="is-IS" sz="2000" dirty="0"/>
              <a:t>Based on LS Central </a:t>
            </a:r>
            <a:r>
              <a:rPr lang="is-IS" sz="2000" b="1" dirty="0"/>
              <a:t>14.02</a:t>
            </a:r>
          </a:p>
          <a:p>
            <a:pPr lvl="1"/>
            <a:r>
              <a:rPr lang="is-IS" sz="2000" dirty="0"/>
              <a:t>Currently Windows client only</a:t>
            </a:r>
          </a:p>
          <a:p>
            <a:pPr lvl="1"/>
            <a:r>
              <a:rPr lang="is-IS" sz="2000" dirty="0"/>
              <a:t>Upgrade to AL in 2021 </a:t>
            </a:r>
          </a:p>
          <a:p>
            <a:pPr lvl="1"/>
            <a:r>
              <a:rPr lang="is-IS" sz="2000" dirty="0"/>
              <a:t>Around </a:t>
            </a:r>
            <a:r>
              <a:rPr lang="is-IS" sz="2000" b="1" dirty="0"/>
              <a:t>900</a:t>
            </a:r>
            <a:r>
              <a:rPr lang="is-IS" sz="2000" dirty="0"/>
              <a:t> objects</a:t>
            </a:r>
          </a:p>
          <a:p>
            <a:r>
              <a:rPr lang="is-IS" sz="2400" dirty="0"/>
              <a:t>Localizing the solution</a:t>
            </a:r>
          </a:p>
          <a:p>
            <a:pPr lvl="1"/>
            <a:r>
              <a:rPr lang="is-IS" sz="2000" dirty="0"/>
              <a:t>Integrate with e-Prescriptions, insurance and customer registry</a:t>
            </a:r>
          </a:p>
          <a:p>
            <a:pPr lvl="1"/>
            <a:r>
              <a:rPr lang="is-IS" sz="2000" dirty="0"/>
              <a:t>Item master data import</a:t>
            </a:r>
          </a:p>
          <a:p>
            <a:pPr lvl="1"/>
            <a:r>
              <a:rPr lang="is-IS" sz="2000" dirty="0"/>
              <a:t>Implement local rules (reimbursement,  generic substitution)</a:t>
            </a:r>
          </a:p>
          <a:p>
            <a:pPr lvl="1"/>
            <a:r>
              <a:rPr lang="is-IS" sz="2000" dirty="0"/>
              <a:t>Label printing </a:t>
            </a:r>
          </a:p>
          <a:p>
            <a:pPr lvl="1"/>
            <a:endParaRPr lang="is-IS" sz="2000" dirty="0"/>
          </a:p>
          <a:p>
            <a:pPr lvl="1"/>
            <a:endParaRPr lang="is-I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07F37B-DA51-42AF-8840-2D0A3E5D0F3C}"/>
              </a:ext>
            </a:extLst>
          </p:cNvPr>
          <p:cNvSpPr txBox="1">
            <a:spLocks/>
          </p:cNvSpPr>
          <p:nvPr/>
        </p:nvSpPr>
        <p:spPr>
          <a:xfrm>
            <a:off x="6180306" y="908048"/>
            <a:ext cx="5484979" cy="4681539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400" dirty="0"/>
              <a:t>Licensing and localization</a:t>
            </a:r>
          </a:p>
          <a:p>
            <a:pPr lvl="1"/>
            <a:r>
              <a:rPr lang="is-IS" sz="2000" dirty="0"/>
              <a:t>LS Central + LS Central for </a:t>
            </a:r>
            <a:r>
              <a:rPr lang="is-IS" sz="2000" dirty="0" smtClean="0"/>
              <a:t>pharmacy</a:t>
            </a:r>
            <a:endParaRPr lang="is-IS" sz="2000" dirty="0"/>
          </a:p>
          <a:p>
            <a:pPr lvl="1"/>
            <a:r>
              <a:rPr lang="is-IS" sz="2000" dirty="0"/>
              <a:t>Localization is licensed from LS Retail in some markets</a:t>
            </a:r>
          </a:p>
          <a:p>
            <a:pPr lvl="1"/>
            <a:r>
              <a:rPr lang="is-IS" sz="2000" dirty="0"/>
              <a:t>Localization consists of </a:t>
            </a:r>
          </a:p>
          <a:p>
            <a:pPr lvl="2"/>
            <a:r>
              <a:rPr lang="is-IS" sz="1800" dirty="0"/>
              <a:t>New event subscribers (Codeunits)</a:t>
            </a:r>
          </a:p>
          <a:p>
            <a:pPr lvl="2"/>
            <a:r>
              <a:rPr lang="is-IS" sz="1800" dirty="0"/>
              <a:t>Other new functions</a:t>
            </a:r>
          </a:p>
          <a:p>
            <a:pPr lvl="2"/>
            <a:r>
              <a:rPr lang="is-IS" sz="1800" dirty="0"/>
              <a:t>New fields in tables</a:t>
            </a:r>
          </a:p>
          <a:p>
            <a:pPr lvl="2"/>
            <a:r>
              <a:rPr lang="is-IS" sz="1800" dirty="0"/>
              <a:t>New tables and pages</a:t>
            </a:r>
          </a:p>
          <a:p>
            <a:pPr lvl="2"/>
            <a:r>
              <a:rPr lang="is-IS" sz="1800" dirty="0"/>
              <a:t>(10-20) modified pages</a:t>
            </a:r>
          </a:p>
          <a:p>
            <a:pPr lvl="2"/>
            <a:r>
              <a:rPr lang="is-IS" sz="1800" dirty="0"/>
              <a:t>Translation</a:t>
            </a:r>
          </a:p>
          <a:p>
            <a:pPr lvl="1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9033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/>
              <a:t>Example:  e-Prescription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9527ADD-CEDE-444F-8CD1-80E7E090166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TextBox 3"/>
          <p:cNvSpPr txBox="1"/>
          <p:nvPr/>
        </p:nvSpPr>
        <p:spPr>
          <a:xfrm>
            <a:off x="1454261" y="1463665"/>
            <a:ext cx="10306817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is-IS">
                <a:solidFill>
                  <a:prstClr val="white"/>
                </a:solidFill>
                <a:latin typeface="Segoe UI"/>
              </a:rPr>
              <a:t>Identify customer		Ask for 			Present			Download </a:t>
            </a:r>
            <a:br>
              <a:rPr lang="is-IS">
                <a:solidFill>
                  <a:prstClr val="white"/>
                </a:solidFill>
                <a:latin typeface="Segoe UI"/>
              </a:rPr>
            </a:br>
            <a:r>
              <a:rPr lang="is-IS">
                <a:solidFill>
                  <a:prstClr val="white"/>
                </a:solidFill>
                <a:latin typeface="Segoe UI"/>
              </a:rPr>
              <a:t>			 e-Prescriptions		List			single e-Presc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730" y="1473510"/>
            <a:ext cx="13348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is-IS" sz="1400" b="1" dirty="0">
                <a:solidFill>
                  <a:schemeClr val="bg1"/>
                </a:solidFill>
                <a:latin typeface="Segoe UI"/>
              </a:rPr>
              <a:t>Core LS </a:t>
            </a:r>
            <a:r>
              <a:rPr lang="is-IS" sz="1400" b="1" dirty="0" smtClean="0">
                <a:solidFill>
                  <a:schemeClr val="bg1"/>
                </a:solidFill>
                <a:latin typeface="Segoe UI"/>
              </a:rPr>
              <a:t>Central for pharmacy</a:t>
            </a:r>
            <a:endParaRPr lang="is-IS" sz="1400" b="1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4261" y="2851577"/>
            <a:ext cx="10306817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is-IS">
                <a:solidFill>
                  <a:prstClr val="white"/>
                </a:solidFill>
                <a:latin typeface="Segoe UI"/>
              </a:rPr>
              <a:t>			Subscriber		Response		Subscriber</a:t>
            </a:r>
            <a:br>
              <a:rPr lang="is-IS">
                <a:solidFill>
                  <a:prstClr val="white"/>
                </a:solidFill>
                <a:latin typeface="Segoe UI"/>
              </a:rPr>
            </a:br>
            <a:r>
              <a:rPr lang="is-IS">
                <a:solidFill>
                  <a:prstClr val="white"/>
                </a:solidFill>
                <a:latin typeface="Segoe UI"/>
              </a:rPr>
              <a:t>			Request						Request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9354" y="2792559"/>
            <a:ext cx="133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is-IS" sz="1400" b="1">
                <a:solidFill>
                  <a:schemeClr val="bg1"/>
                </a:solidFill>
                <a:latin typeface="Segoe UI"/>
              </a:rPr>
              <a:t>LS Localization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4260" y="4320125"/>
            <a:ext cx="1030681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is-IS">
                <a:solidFill>
                  <a:prstClr val="white"/>
                </a:solidFill>
                <a:latin typeface="Segoe UI"/>
              </a:rPr>
              <a:t>			    Get 			Send List			Lock Presc.</a:t>
            </a:r>
            <a:br>
              <a:rPr lang="is-IS">
                <a:solidFill>
                  <a:prstClr val="white"/>
                </a:solidFill>
                <a:latin typeface="Segoe UI"/>
              </a:rPr>
            </a:br>
            <a:r>
              <a:rPr lang="is-IS">
                <a:solidFill>
                  <a:prstClr val="white"/>
                </a:solidFill>
                <a:latin typeface="Segoe UI"/>
              </a:rPr>
              <a:t>			 e-Prescriptions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403" y="4384218"/>
            <a:ext cx="142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is-IS" sz="1400" b="1">
                <a:solidFill>
                  <a:schemeClr val="bg1"/>
                </a:solidFill>
                <a:latin typeface="Segoe UI"/>
              </a:rPr>
              <a:t>External Web Service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35061" y="2132864"/>
            <a:ext cx="462456" cy="2187261"/>
            <a:chOff x="4635061" y="2132864"/>
            <a:chExt cx="462456" cy="2187261"/>
          </a:xfrm>
        </p:grpSpPr>
        <p:sp>
          <p:nvSpPr>
            <p:cNvPr id="3" name="Down Arrow 2"/>
            <p:cNvSpPr/>
            <p:nvPr/>
          </p:nvSpPr>
          <p:spPr>
            <a:xfrm>
              <a:off x="4635062" y="2132864"/>
              <a:ext cx="462455" cy="741581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is-IS">
                <a:solidFill>
                  <a:prstClr val="black"/>
                </a:solidFill>
                <a:latin typeface="Segoe UI"/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4635061" y="3535389"/>
              <a:ext cx="462455" cy="784736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is-IS">
                <a:solidFill>
                  <a:prstClr val="black"/>
                </a:solidFill>
                <a:latin typeface="Segoe UI"/>
              </a:endParaRPr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3406775" y="1498276"/>
            <a:ext cx="786855" cy="29429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is-IS">
              <a:solidFill>
                <a:prstClr val="black"/>
              </a:solidFill>
              <a:latin typeface="Segoe U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80993" y="2109994"/>
            <a:ext cx="1968059" cy="2550679"/>
            <a:chOff x="5580993" y="2109993"/>
            <a:chExt cx="1968058" cy="2550678"/>
          </a:xfrm>
        </p:grpSpPr>
        <p:sp>
          <p:nvSpPr>
            <p:cNvPr id="16" name="Down Arrow 15"/>
            <p:cNvSpPr/>
            <p:nvPr/>
          </p:nvSpPr>
          <p:spPr>
            <a:xfrm rot="10800000">
              <a:off x="7086596" y="3505689"/>
              <a:ext cx="462455" cy="733798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is-IS">
                <a:solidFill>
                  <a:prstClr val="black"/>
                </a:solidFill>
                <a:latin typeface="Segoe UI"/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 rot="10800000">
              <a:off x="7086594" y="2109993"/>
              <a:ext cx="462455" cy="718712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is-IS">
                <a:solidFill>
                  <a:prstClr val="black"/>
                </a:solidFill>
                <a:latin typeface="Segoe UI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5580993" y="4366381"/>
              <a:ext cx="1203436" cy="294290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is-IS">
                <a:solidFill>
                  <a:prstClr val="black"/>
                </a:solidFill>
                <a:latin typeface="Segoe U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40416" y="1504085"/>
            <a:ext cx="2422633" cy="2816041"/>
            <a:chOff x="8040414" y="1504083"/>
            <a:chExt cx="2422633" cy="2816041"/>
          </a:xfrm>
        </p:grpSpPr>
        <p:sp>
          <p:nvSpPr>
            <p:cNvPr id="13" name="Down Arrow 12"/>
            <p:cNvSpPr/>
            <p:nvPr/>
          </p:nvSpPr>
          <p:spPr>
            <a:xfrm>
              <a:off x="10000592" y="3516217"/>
              <a:ext cx="462455" cy="803907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is-IS">
                <a:solidFill>
                  <a:prstClr val="black"/>
                </a:solidFill>
                <a:latin typeface="Segoe UI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0000592" y="2190631"/>
              <a:ext cx="462455" cy="672379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is-IS">
                <a:solidFill>
                  <a:prstClr val="black"/>
                </a:solidFill>
                <a:latin typeface="Segoe UI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040414" y="1504083"/>
              <a:ext cx="1418186" cy="294290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is-IS">
                <a:solidFill>
                  <a:prstClr val="black"/>
                </a:solidFill>
                <a:latin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89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CA9F071-9DF1-FE45-9075-47176A703E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367808" cy="594995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B125C-03C3-F448-8644-762FD858DE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Summary - Why LS Central for </a:t>
            </a:r>
            <a:r>
              <a:rPr lang="en-GB" dirty="0" smtClean="0"/>
              <a:t>pharmacy?  </a:t>
            </a:r>
            <a:endParaRPr lang="en-GB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360BF-F7E3-D548-8E77-FDE0D318A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9736" y="686678"/>
            <a:ext cx="6492669" cy="670487"/>
          </a:xfrm>
          <a:solidFill>
            <a:srgbClr val="4FE8D8"/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242D2F"/>
                </a:solidFill>
              </a:rPr>
              <a:t>With LS Central for </a:t>
            </a:r>
            <a:r>
              <a:rPr lang="en-US" dirty="0" smtClean="0">
                <a:solidFill>
                  <a:srgbClr val="242D2F"/>
                </a:solidFill>
              </a:rPr>
              <a:t>pharmacy </a:t>
            </a:r>
            <a:r>
              <a:rPr lang="en-US" dirty="0">
                <a:solidFill>
                  <a:srgbClr val="242D2F"/>
                </a:solidFill>
              </a:rPr>
              <a:t>you can: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30D9D-4C12-5E40-BE68-F34C61E3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9260" y="1501544"/>
            <a:ext cx="7188025" cy="4381033"/>
          </a:xfrm>
        </p:spPr>
        <p:txBody>
          <a:bodyPr/>
          <a:lstStyle/>
          <a:p>
            <a:pPr marL="342891" indent="-342891">
              <a:buFont typeface="+mj-lt"/>
              <a:buAutoNum type="arabicPeriod"/>
            </a:pPr>
            <a:r>
              <a:rPr lang="en-US" sz="1400"/>
              <a:t>Handle all daily </a:t>
            </a:r>
            <a:r>
              <a:rPr lang="en-US" sz="1400" b="1"/>
              <a:t>routines</a:t>
            </a:r>
            <a:r>
              <a:rPr lang="en-US" sz="1400"/>
              <a:t> in a pharmacy - from back office to POS</a:t>
            </a:r>
          </a:p>
          <a:p>
            <a:pPr marL="342891" indent="-342891">
              <a:buFont typeface="+mj-lt"/>
              <a:buAutoNum type="arabicPeriod"/>
            </a:pPr>
            <a:r>
              <a:rPr lang="en-US" sz="1400"/>
              <a:t>Manage various types of </a:t>
            </a:r>
            <a:r>
              <a:rPr lang="en-US" sz="1400" b="1"/>
              <a:t>prescriptions</a:t>
            </a:r>
            <a:r>
              <a:rPr lang="en-US" sz="1400"/>
              <a:t> and handle </a:t>
            </a:r>
            <a:r>
              <a:rPr lang="en-US" sz="1400" b="1"/>
              <a:t>drugs</a:t>
            </a:r>
            <a:r>
              <a:rPr lang="en-US" sz="1400"/>
              <a:t> effectively</a:t>
            </a:r>
          </a:p>
          <a:p>
            <a:pPr marL="342891" indent="-342891">
              <a:buFont typeface="+mj-lt"/>
              <a:buAutoNum type="arabicPeriod"/>
            </a:pPr>
            <a:r>
              <a:rPr lang="en-US" sz="1400"/>
              <a:t>Keep track of your </a:t>
            </a:r>
            <a:r>
              <a:rPr lang="en-US" sz="1400" b="1"/>
              <a:t>stock</a:t>
            </a:r>
            <a:r>
              <a:rPr lang="en-US" sz="1400"/>
              <a:t> across all stores and do replenishment</a:t>
            </a:r>
          </a:p>
          <a:p>
            <a:pPr marL="342891" indent="-342891">
              <a:buFont typeface="+mj-lt"/>
              <a:buAutoNum type="arabicPeriod"/>
            </a:pPr>
            <a:r>
              <a:rPr lang="en-US" sz="1400"/>
              <a:t>Search </a:t>
            </a:r>
            <a:r>
              <a:rPr lang="en-US" sz="1400" b="1"/>
              <a:t>products</a:t>
            </a:r>
            <a:r>
              <a:rPr lang="en-US" sz="1400"/>
              <a:t> and packaged items based on various parameters </a:t>
            </a:r>
          </a:p>
          <a:p>
            <a:pPr marL="342891" indent="-342891">
              <a:buFont typeface="+mj-lt"/>
              <a:buAutoNum type="arabicPeriod"/>
            </a:pPr>
            <a:r>
              <a:rPr lang="en-US" sz="1400"/>
              <a:t>Manage </a:t>
            </a:r>
            <a:r>
              <a:rPr lang="en-US" sz="1400" b="1"/>
              <a:t>user-access</a:t>
            </a:r>
            <a:r>
              <a:rPr lang="en-US" sz="1400"/>
              <a:t> and permissions </a:t>
            </a:r>
          </a:p>
          <a:p>
            <a:pPr marL="342891" indent="-342891">
              <a:buFont typeface="+mj-lt"/>
              <a:buAutoNum type="arabicPeriod"/>
            </a:pPr>
            <a:r>
              <a:rPr lang="en-US" sz="1400"/>
              <a:t>Define your own </a:t>
            </a:r>
            <a:r>
              <a:rPr lang="en-US" sz="1400" b="1"/>
              <a:t>user</a:t>
            </a:r>
            <a:r>
              <a:rPr lang="en-US" sz="1400"/>
              <a:t> </a:t>
            </a:r>
            <a:r>
              <a:rPr lang="en-US" sz="1400" b="1"/>
              <a:t>interface</a:t>
            </a:r>
            <a:r>
              <a:rPr lang="en-US" sz="1400"/>
              <a:t> in a modern way </a:t>
            </a:r>
          </a:p>
          <a:p>
            <a:pPr marL="342891" indent="-342891">
              <a:buFont typeface="+mj-lt"/>
              <a:buAutoNum type="arabicPeriod"/>
            </a:pPr>
            <a:r>
              <a:rPr lang="en-US" sz="1400"/>
              <a:t>Govern the </a:t>
            </a:r>
            <a:r>
              <a:rPr lang="en-US" sz="1400" b="1"/>
              <a:t>data</a:t>
            </a:r>
            <a:r>
              <a:rPr lang="en-US" sz="1400"/>
              <a:t> </a:t>
            </a:r>
            <a:r>
              <a:rPr lang="en-US" sz="1400" b="1"/>
              <a:t>structure</a:t>
            </a:r>
            <a:r>
              <a:rPr lang="en-US" sz="1400"/>
              <a:t> for medications and efficient handling of pharmaceuticals</a:t>
            </a:r>
          </a:p>
          <a:p>
            <a:pPr marL="342891" indent="-342891">
              <a:buFont typeface="+mj-lt"/>
              <a:buAutoNum type="arabicPeriod"/>
            </a:pPr>
            <a:r>
              <a:rPr lang="en-GB" sz="1400"/>
              <a:t>Have a fully integrated </a:t>
            </a:r>
            <a:r>
              <a:rPr lang="en-GB" sz="1400" b="1"/>
              <a:t>dispensing</a:t>
            </a:r>
            <a:r>
              <a:rPr lang="en-GB" sz="1400"/>
              <a:t>, </a:t>
            </a:r>
            <a:r>
              <a:rPr lang="en-GB" sz="1400" b="1"/>
              <a:t>Retail</a:t>
            </a:r>
            <a:r>
              <a:rPr lang="en-GB" sz="1400"/>
              <a:t> and </a:t>
            </a:r>
            <a:r>
              <a:rPr lang="en-GB" sz="1400" b="1"/>
              <a:t>ERP</a:t>
            </a:r>
            <a:r>
              <a:rPr lang="en-GB" sz="1400"/>
              <a:t> solution in </a:t>
            </a:r>
            <a:r>
              <a:rPr lang="en-GB" sz="1400" b="1"/>
              <a:t>ONE</a:t>
            </a:r>
            <a:r>
              <a:rPr lang="en-GB" sz="1400"/>
              <a:t> software suite and/or decide which areas to use </a:t>
            </a:r>
          </a:p>
          <a:p>
            <a:pPr marL="342891" indent="-342891">
              <a:buFont typeface="+mj-lt"/>
              <a:buAutoNum type="arabicPeriod"/>
            </a:pPr>
            <a:r>
              <a:rPr lang="en-US" sz="1400"/>
              <a:t>Get access to many </a:t>
            </a:r>
            <a:r>
              <a:rPr lang="en-US" sz="1400" b="1"/>
              <a:t>add-on</a:t>
            </a:r>
            <a:r>
              <a:rPr lang="en-US" sz="1400"/>
              <a:t> solutions like for activity, staff  management and rostering  </a:t>
            </a:r>
          </a:p>
          <a:p>
            <a:pPr marL="342891" indent="-342891">
              <a:buFont typeface="+mj-lt"/>
              <a:buAutoNum type="arabicPeriod"/>
            </a:pPr>
            <a:r>
              <a:rPr lang="en-US" sz="1400"/>
              <a:t>Rely on a standard </a:t>
            </a:r>
            <a:r>
              <a:rPr lang="en-US" sz="1400" b="1"/>
              <a:t>Microsoft</a:t>
            </a:r>
            <a:r>
              <a:rPr lang="en-US" sz="1400"/>
              <a:t> &amp; LS Retail Platform securing a modern and future proof solution </a:t>
            </a:r>
          </a:p>
          <a:p>
            <a:pPr marL="342891" indent="-342891">
              <a:buFont typeface="+mj-lt"/>
              <a:buAutoNum type="arabicPeriod"/>
            </a:pPr>
            <a:r>
              <a:rPr lang="en-US" sz="1400"/>
              <a:t>Use </a:t>
            </a:r>
            <a:r>
              <a:rPr lang="en-US" sz="1400" b="1"/>
              <a:t>international</a:t>
            </a:r>
            <a:r>
              <a:rPr lang="en-US" sz="1400"/>
              <a:t> and modular solution which can be used in multiple countries 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60660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8BFA2-374B-4AED-9465-DC9DB1169C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 smtClean="0"/>
              <a:t>ePrescription </a:t>
            </a:r>
            <a:r>
              <a:rPr lang="is-IS" dirty="0"/>
              <a:t>flow in </a:t>
            </a:r>
            <a:r>
              <a:rPr lang="is-IS" dirty="0" smtClean="0"/>
              <a:t>LS Central for pharmacy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3BF9B-D843-48BC-9AFA-E3FAACB59BF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31479-5563-4918-8699-53A3319E51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13" y="1613766"/>
            <a:ext cx="6717572" cy="327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18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45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8BFA2-374B-4AED-9465-DC9DB1169C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/>
              <a:t>Demo – </a:t>
            </a:r>
            <a:r>
              <a:rPr lang="is-IS" err="1"/>
              <a:t>Classic</a:t>
            </a:r>
            <a:r>
              <a:rPr lang="is-IS"/>
              <a:t> UI</a:t>
            </a:r>
          </a:p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9663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41282-7F95-4ACC-A6A2-9D12252BF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811078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42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E637A5-5023-413B-9E56-82792F1B8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811077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7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905F3-8CFB-43A9-B437-734E030533E3}"/>
              </a:ext>
            </a:extLst>
          </p:cNvPr>
          <p:cNvSpPr/>
          <p:nvPr/>
        </p:nvSpPr>
        <p:spPr>
          <a:xfrm>
            <a:off x="10113108" y="132862"/>
            <a:ext cx="1750646" cy="633046"/>
          </a:xfrm>
          <a:prstGeom prst="rect">
            <a:avLst/>
          </a:prstGeom>
          <a:solidFill>
            <a:srgbClr val="242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61EDB-E1A0-47A3-9693-81C56F578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10799815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925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Title"/>
</p:tagLst>
</file>

<file path=ppt/theme/theme1.xml><?xml version="1.0" encoding="utf-8"?>
<a:theme xmlns:a="http://schemas.openxmlformats.org/drawingml/2006/main" name="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-Europe-2019-Powerpoint-template" id="{71FAC17D-6DCA-4FAD-9C19-03C39F9AE0EC}" vid="{E317C661-9FEC-43D6-8404-009A2EBF18F2}"/>
    </a:ext>
  </a:extLst>
</a:theme>
</file>

<file path=ppt/theme/theme10.xml><?xml version="1.0" encoding="utf-8"?>
<a:theme xmlns:a="http://schemas.openxmlformats.org/drawingml/2006/main" name="2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E969A43-7557-EE46-9BE2-2AE5DDC40FE2}" vid="{32E7DA1D-40D5-4C49-9A8A-37CC9802B194}"/>
    </a:ext>
  </a:extLst>
</a:theme>
</file>

<file path=ppt/theme/theme11.xml><?xml version="1.0" encoding="utf-8"?>
<a:theme xmlns:a="http://schemas.openxmlformats.org/drawingml/2006/main" name="6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E969A43-7557-EE46-9BE2-2AE5DDC40FE2}" vid="{32E7DA1D-40D5-4C49-9A8A-37CC9802B194}"/>
    </a:ext>
  </a:extLst>
</a:theme>
</file>

<file path=ppt/theme/theme12.xml><?xml version="1.0" encoding="utf-8"?>
<a:theme xmlns:a="http://schemas.openxmlformats.org/drawingml/2006/main" name="Charcoa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92684C4-E494-A94E-BCD2-A65A36BE968A}" vid="{4ACD99C1-61A5-3549-BFC6-FF30CF306634}"/>
    </a:ext>
  </a:extLst>
</a:theme>
</file>

<file path=ppt/theme/theme13.xml><?xml version="1.0" encoding="utf-8"?>
<a:theme xmlns:a="http://schemas.openxmlformats.org/drawingml/2006/main" name="3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92684C4-E494-A94E-BCD2-A65A36BE968A}" vid="{F6388923-FA6D-E341-9311-F304769FDFF6}"/>
    </a:ext>
  </a:extLst>
</a:theme>
</file>

<file path=ppt/theme/theme14.xml><?xml version="1.0" encoding="utf-8"?>
<a:theme xmlns:a="http://schemas.openxmlformats.org/drawingml/2006/main" name="5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-Europe-2019-Powerpoint-template  -  Read-Only" id="{5225735D-A6C2-47AF-8A1C-C70BCF557E90}" vid="{03132C44-04F2-4DB3-AEF0-0921504209B6}"/>
    </a:ext>
  </a:extLst>
</a:theme>
</file>

<file path=ppt/theme/theme15.xml><?xml version="1.0" encoding="utf-8"?>
<a:theme xmlns:a="http://schemas.openxmlformats.org/drawingml/2006/main" name="4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6CE4CC94-BC5D-E440-8FEC-E2F576F3903C}"/>
    </a:ext>
  </a:extLst>
</a:theme>
</file>

<file path=ppt/theme/theme16.xml><?xml version="1.0" encoding="utf-8"?>
<a:theme xmlns:a="http://schemas.openxmlformats.org/drawingml/2006/main" name="2_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E969A43-7557-EE46-9BE2-2AE5DDC40FE2}" vid="{45D4D438-2B05-874F-8CD9-02E82E06995D}"/>
    </a:ext>
  </a:extLst>
</a:theme>
</file>

<file path=ppt/theme/theme17.xml><?xml version="1.0" encoding="utf-8"?>
<a:theme xmlns:a="http://schemas.openxmlformats.org/drawingml/2006/main" name="7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E969A43-7557-EE46-9BE2-2AE5DDC40FE2}" vid="{32E7DA1D-40D5-4C49-9A8A-37CC9802B194}"/>
    </a:ext>
  </a:extLst>
</a:theme>
</file>

<file path=ppt/theme/theme18.xml><?xml version="1.0" encoding="utf-8"?>
<a:theme xmlns:a="http://schemas.openxmlformats.org/drawingml/2006/main" name="4_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700522FD-E20D-D34A-9266-B9B667D1A494}"/>
    </a:ext>
  </a:extLst>
</a:theme>
</file>

<file path=ppt/theme/theme19.xml><?xml version="1.0" encoding="utf-8"?>
<a:theme xmlns:a="http://schemas.openxmlformats.org/drawingml/2006/main" name="8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E969A43-7557-EE46-9BE2-2AE5DDC40FE2}" vid="{32E7DA1D-40D5-4C49-9A8A-37CC9802B194}"/>
    </a:ext>
  </a:extLst>
</a:theme>
</file>

<file path=ppt/theme/theme2.xml><?xml version="1.0" encoding="utf-8"?>
<a:theme xmlns:a="http://schemas.openxmlformats.org/drawingml/2006/main" name="LS Cent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-Europe-2019-Powerpoint-template" id="{71FAC17D-6DCA-4FAD-9C19-03C39F9AE0EC}" vid="{6B3A1831-951E-4502-B9A6-8BD76249C040}"/>
    </a:ext>
  </a:extLst>
</a:theme>
</file>

<file path=ppt/theme/theme20.xml><?xml version="1.0" encoding="utf-8"?>
<a:theme xmlns:a="http://schemas.openxmlformats.org/drawingml/2006/main" name="9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6CE4CC94-BC5D-E440-8FEC-E2F576F3903C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S O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-Europe-2019-Powerpoint-template" id="{71FAC17D-6DCA-4FAD-9C19-03C39F9AE0EC}" vid="{AEE227D4-1E4D-4370-82F7-BD625835AF2D}"/>
    </a:ext>
  </a:extLst>
</a:theme>
</file>

<file path=ppt/theme/theme4.xml><?xml version="1.0" encoding="utf-8"?>
<a:theme xmlns:a="http://schemas.openxmlformats.org/drawingml/2006/main" name="LS Fir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-Europe-2019-Powerpoint-template" id="{71FAC17D-6DCA-4FAD-9C19-03C39F9AE0EC}" vid="{40BFCA11-7B61-4DA9-89BC-84797CB6B82F}"/>
    </a:ext>
  </a:extLst>
</a:theme>
</file>

<file path=ppt/theme/theme5.xml><?xml version="1.0" encoding="utf-8"?>
<a:theme xmlns:a="http://schemas.openxmlformats.org/drawingml/2006/main" name="LS Expr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-Europe-2019-Powerpoint-template" id="{71FAC17D-6DCA-4FAD-9C19-03C39F9AE0EC}" vid="{1918E576-8548-4BAC-9659-F8932F63A5DE}"/>
    </a:ext>
  </a:extLst>
</a:theme>
</file>

<file path=ppt/theme/theme6.xml><?xml version="1.0" encoding="utf-8"?>
<a:theme xmlns:a="http://schemas.openxmlformats.org/drawingml/2006/main" name="Software enhanc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-Europe-2019-Powerpoint-template" id="{71FAC17D-6DCA-4FAD-9C19-03C39F9AE0EC}" vid="{94A4A394-B6B4-48C5-9409-9B36FD08B262}"/>
    </a:ext>
  </a:extLst>
</a:theme>
</file>

<file path=ppt/theme/theme7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-Europe-2019-Powerpoint-template" id="{71FAC17D-6DCA-4FAD-9C19-03C39F9AE0EC}" vid="{CA66F247-D936-4276-B31C-03E9CB60873B}"/>
    </a:ext>
  </a:extLst>
</a:theme>
</file>

<file path=ppt/theme/theme8.xml><?xml version="1.0" encoding="utf-8"?>
<a:theme xmlns:a="http://schemas.openxmlformats.org/drawingml/2006/main" name="1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E969A43-7557-EE46-9BE2-2AE5DDC40FE2}" vid="{32E7DA1D-40D5-4C49-9A8A-37CC9802B194}"/>
    </a:ext>
  </a:extLst>
</a:theme>
</file>

<file path=ppt/theme/theme9.xml><?xml version="1.0" encoding="utf-8"?>
<a:theme xmlns:a="http://schemas.openxmlformats.org/drawingml/2006/main" name="1_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18" id="{5C0B4215-79DC-1D49-A7A8-6D829C6A8F39}" vid="{1029CB43-40E0-7643-901A-0D386C0EA98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5C56CE30309141881BA0FD4C510620" ma:contentTypeVersion="13" ma:contentTypeDescription="Create a new document." ma:contentTypeScope="" ma:versionID="aa621df8bbba0d406e2801e5a783af7b">
  <xsd:schema xmlns:xsd="http://www.w3.org/2001/XMLSchema" xmlns:xs="http://www.w3.org/2001/XMLSchema" xmlns:p="http://schemas.microsoft.com/office/2006/metadata/properties" xmlns:ns3="4a4a134e-9297-4258-8a95-3754e8c6e1a6" xmlns:ns4="96f441a6-b02f-4cdf-be9c-9e54f6c9ff97" targetNamespace="http://schemas.microsoft.com/office/2006/metadata/properties" ma:root="true" ma:fieldsID="1d20ae301aac3473795b6f5b153f2771" ns3:_="" ns4:_="">
    <xsd:import namespace="4a4a134e-9297-4258-8a95-3754e8c6e1a6"/>
    <xsd:import namespace="96f441a6-b02f-4cdf-be9c-9e54f6c9ff9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4a134e-9297-4258-8a95-3754e8c6e1a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441a6-b02f-4cdf-be9c-9e54f6c9ff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AD9A12-0F28-442A-9B1F-D062331936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EA1DED-6A89-4757-BD05-7862FCB62E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4a134e-9297-4258-8a95-3754e8c6e1a6"/>
    <ds:schemaRef ds:uri="96f441a6-b02f-4cdf-be9c-9e54f6c9ff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8C9E97-1455-4A63-ABF0-85E5DC4D143D}">
  <ds:schemaRefs>
    <ds:schemaRef ds:uri="http://purl.org/dc/elements/1.1/"/>
    <ds:schemaRef ds:uri="http://schemas.microsoft.com/office/2006/metadata/properties"/>
    <ds:schemaRef ds:uri="4a4a134e-9297-4258-8a95-3754e8c6e1a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96f441a6-b02f-4cdf-be9c-9e54f6c9ff9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Compass-Europe-2019-Powerpoint-template</Template>
  <TotalTime>166</TotalTime>
  <Words>890</Words>
  <Application>Microsoft Office PowerPoint</Application>
  <PresentationFormat>Widescreen</PresentationFormat>
  <Paragraphs>161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50</vt:i4>
      </vt:variant>
    </vt:vector>
  </HeadingPairs>
  <TitlesOfParts>
    <vt:vector size="75" baseType="lpstr">
      <vt:lpstr>MS PGothic</vt:lpstr>
      <vt:lpstr>Arial</vt:lpstr>
      <vt:lpstr>Calibri</vt:lpstr>
      <vt:lpstr>Segoe UI</vt:lpstr>
      <vt:lpstr>Segoe UI Bold</vt:lpstr>
      <vt:lpstr>Blue</vt:lpstr>
      <vt:lpstr>LS Central</vt:lpstr>
      <vt:lpstr>LS One</vt:lpstr>
      <vt:lpstr>LS First</vt:lpstr>
      <vt:lpstr>LS Express</vt:lpstr>
      <vt:lpstr>Software enhancers</vt:lpstr>
      <vt:lpstr>White slides</vt:lpstr>
      <vt:lpstr>1_Blue</vt:lpstr>
      <vt:lpstr>1_White slides</vt:lpstr>
      <vt:lpstr>2_Blue</vt:lpstr>
      <vt:lpstr>6_Blue</vt:lpstr>
      <vt:lpstr>Charcoal slides</vt:lpstr>
      <vt:lpstr>3_Blue</vt:lpstr>
      <vt:lpstr>5_Blue</vt:lpstr>
      <vt:lpstr>4_Blue</vt:lpstr>
      <vt:lpstr>2_White slides</vt:lpstr>
      <vt:lpstr>7_Blue</vt:lpstr>
      <vt:lpstr>4_White slides</vt:lpstr>
      <vt:lpstr>8_Blue</vt:lpstr>
      <vt:lpstr>9_Blue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Kristjan Johannsson</dc:creator>
  <cp:lastModifiedBy>Björn Jónsson</cp:lastModifiedBy>
  <cp:revision>6</cp:revision>
  <dcterms:created xsi:type="dcterms:W3CDTF">2019-10-29T14:17:35Z</dcterms:created>
  <dcterms:modified xsi:type="dcterms:W3CDTF">2020-05-06T01:08:23Z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0x0101008D5C56CE30309141881BA0FD4C510620</vt:lpwstr>
  </property>
  <property fmtid="{D5CDD505-2E9C-101B-9397-08002B2CF9AE}" pid="3" name="_dlc_DocIdItemGuid">
    <vt:lpwstr>24c87aa6-49c3-461d-a49a-f42a2cb045f1</vt:lpwstr>
  </property>
</Properties>
</file>